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84"/>
  </p:notesMasterIdLst>
  <p:handoutMasterIdLst>
    <p:handoutMasterId r:id="rId85"/>
  </p:handoutMasterIdLst>
  <p:sldIdLst>
    <p:sldId id="340" r:id="rId2"/>
    <p:sldId id="597" r:id="rId3"/>
    <p:sldId id="1319" r:id="rId4"/>
    <p:sldId id="1320" r:id="rId5"/>
    <p:sldId id="1328" r:id="rId6"/>
    <p:sldId id="1030" r:id="rId7"/>
    <p:sldId id="1326" r:id="rId8"/>
    <p:sldId id="257" r:id="rId9"/>
    <p:sldId id="1325" r:id="rId10"/>
    <p:sldId id="1032" r:id="rId11"/>
    <p:sldId id="1117" r:id="rId12"/>
    <p:sldId id="1135" r:id="rId13"/>
    <p:sldId id="1034" r:id="rId14"/>
    <p:sldId id="1036" r:id="rId15"/>
    <p:sldId id="1039" r:id="rId16"/>
    <p:sldId id="1136" r:id="rId17"/>
    <p:sldId id="1151" r:id="rId18"/>
    <p:sldId id="262" r:id="rId19"/>
    <p:sldId id="1321" r:id="rId20"/>
    <p:sldId id="1322" r:id="rId21"/>
    <p:sldId id="1040" r:id="rId22"/>
    <p:sldId id="1159" r:id="rId23"/>
    <p:sldId id="1042" r:id="rId24"/>
    <p:sldId id="1044" r:id="rId25"/>
    <p:sldId id="1045" r:id="rId26"/>
    <p:sldId id="1046" r:id="rId27"/>
    <p:sldId id="1152" r:id="rId28"/>
    <p:sldId id="1049" r:id="rId29"/>
    <p:sldId id="1051" r:id="rId30"/>
    <p:sldId id="1073" r:id="rId31"/>
    <p:sldId id="406" r:id="rId32"/>
    <p:sldId id="407" r:id="rId33"/>
    <p:sldId id="1330" r:id="rId34"/>
    <p:sldId id="1327" r:id="rId35"/>
    <p:sldId id="1331" r:id="rId36"/>
    <p:sldId id="1329" r:id="rId37"/>
    <p:sldId id="1052" r:id="rId38"/>
    <p:sldId id="1053" r:id="rId39"/>
    <p:sldId id="1054" r:id="rId40"/>
    <p:sldId id="1055" r:id="rId41"/>
    <p:sldId id="1056" r:id="rId42"/>
    <p:sldId id="1057" r:id="rId43"/>
    <p:sldId id="1118" r:id="rId44"/>
    <p:sldId id="1058" r:id="rId45"/>
    <p:sldId id="1059" r:id="rId46"/>
    <p:sldId id="1060" r:id="rId47"/>
    <p:sldId id="1061" r:id="rId48"/>
    <p:sldId id="1062" r:id="rId49"/>
    <p:sldId id="1063" r:id="rId50"/>
    <p:sldId id="1064" r:id="rId51"/>
    <p:sldId id="1071" r:id="rId52"/>
    <p:sldId id="1072" r:id="rId53"/>
    <p:sldId id="1119" r:id="rId54"/>
    <p:sldId id="1120" r:id="rId55"/>
    <p:sldId id="1121" r:id="rId56"/>
    <p:sldId id="1074" r:id="rId57"/>
    <p:sldId id="1075" r:id="rId58"/>
    <p:sldId id="1076" r:id="rId59"/>
    <p:sldId id="1078" r:id="rId60"/>
    <p:sldId id="1246" r:id="rId61"/>
    <p:sldId id="1301" r:id="rId62"/>
    <p:sldId id="1248" r:id="rId63"/>
    <p:sldId id="1079" r:id="rId64"/>
    <p:sldId id="1080" r:id="rId65"/>
    <p:sldId id="1081" r:id="rId66"/>
    <p:sldId id="1082" r:id="rId67"/>
    <p:sldId id="1083" r:id="rId68"/>
    <p:sldId id="1084" r:id="rId69"/>
    <p:sldId id="1085" r:id="rId70"/>
    <p:sldId id="1086" r:id="rId71"/>
    <p:sldId id="1087" r:id="rId72"/>
    <p:sldId id="1153" r:id="rId73"/>
    <p:sldId id="1123" r:id="rId74"/>
    <p:sldId id="1154" r:id="rId75"/>
    <p:sldId id="1124" r:id="rId76"/>
    <p:sldId id="1128" r:id="rId77"/>
    <p:sldId id="1163" r:id="rId78"/>
    <p:sldId id="1164" r:id="rId79"/>
    <p:sldId id="1091" r:id="rId80"/>
    <p:sldId id="1093" r:id="rId81"/>
    <p:sldId id="1025" r:id="rId82"/>
    <p:sldId id="342" r:id="rId83"/>
  </p:sldIdLst>
  <p:sldSz cx="9144000" cy="6858000" type="screen4x3"/>
  <p:notesSz cx="7315200" cy="96012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84B88"/>
    <a:srgbClr val="253A77"/>
    <a:srgbClr val="000000"/>
    <a:srgbClr val="FFFF00"/>
    <a:srgbClr val="0066FF"/>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p:cViewPr varScale="1">
        <p:scale>
          <a:sx n="62" d="100"/>
          <a:sy n="62" d="100"/>
        </p:scale>
        <p:origin x="960" y="66"/>
      </p:cViewPr>
      <p:guideLst>
        <p:guide orient="horz" pos="2160"/>
        <p:guide pos="2880"/>
      </p:guideLst>
    </p:cSldViewPr>
  </p:slideViewPr>
  <p:outlineViewPr>
    <p:cViewPr>
      <p:scale>
        <a:sx n="33" d="100"/>
        <a:sy n="33" d="100"/>
      </p:scale>
      <p:origin x="0" y="130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428"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8930"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GB" dirty="0"/>
          </a:p>
        </p:txBody>
      </p:sp>
      <p:sp>
        <p:nvSpPr>
          <p:cNvPr id="1148931" name="Rectangle 3"/>
          <p:cNvSpPr>
            <a:spLocks noGrp="1" noChangeArrowheads="1"/>
          </p:cNvSpPr>
          <p:nvPr>
            <p:ph type="dt" sz="quarter" idx="1"/>
          </p:nvPr>
        </p:nvSpPr>
        <p:spPr bwMode="auto">
          <a:xfrm>
            <a:off x="4143427"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GB" dirty="0"/>
          </a:p>
        </p:txBody>
      </p:sp>
      <p:sp>
        <p:nvSpPr>
          <p:cNvPr id="1148932" name="Rectangle 4"/>
          <p:cNvSpPr>
            <a:spLocks noGrp="1" noChangeArrowheads="1"/>
          </p:cNvSpPr>
          <p:nvPr>
            <p:ph type="ftr" sz="quarter" idx="2"/>
          </p:nvPr>
        </p:nvSpPr>
        <p:spPr bwMode="auto">
          <a:xfrm>
            <a:off x="1" y="912017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GB" dirty="0"/>
          </a:p>
        </p:txBody>
      </p:sp>
      <p:sp>
        <p:nvSpPr>
          <p:cNvPr id="1148933" name="Rectangle 5"/>
          <p:cNvSpPr>
            <a:spLocks noGrp="1" noChangeArrowheads="1"/>
          </p:cNvSpPr>
          <p:nvPr>
            <p:ph type="sldNum" sz="quarter" idx="3"/>
          </p:nvPr>
        </p:nvSpPr>
        <p:spPr bwMode="auto">
          <a:xfrm>
            <a:off x="4143427" y="912017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39E1EA2A-6056-41B7-8523-29D0A470D57A}" type="slidenum">
              <a:rPr lang="en-GB" altLang="en-US"/>
              <a:pPr>
                <a:defRPr/>
              </a:pPr>
              <a:t>‹#›</a:t>
            </a:fld>
            <a:endParaRPr lang="en-GB" altLang="en-US" dirty="0"/>
          </a:p>
        </p:txBody>
      </p:sp>
    </p:spTree>
    <p:extLst>
      <p:ext uri="{BB962C8B-B14F-4D97-AF65-F5344CB8AC3E}">
        <p14:creationId xmlns:p14="http://schemas.microsoft.com/office/powerpoint/2010/main" val="165832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GB" dirty="0"/>
          </a:p>
        </p:txBody>
      </p:sp>
      <p:sp>
        <p:nvSpPr>
          <p:cNvPr id="13315" name="Rectangle 3"/>
          <p:cNvSpPr>
            <a:spLocks noGrp="1" noChangeArrowheads="1"/>
          </p:cNvSpPr>
          <p:nvPr>
            <p:ph type="dt" idx="1"/>
          </p:nvPr>
        </p:nvSpPr>
        <p:spPr bwMode="auto">
          <a:xfrm>
            <a:off x="4145062"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GB" dirty="0"/>
          </a:p>
        </p:txBody>
      </p:sp>
      <p:sp>
        <p:nvSpPr>
          <p:cNvPr id="3076"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74924" y="4560086"/>
            <a:ext cx="5365352" cy="4320317"/>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318" name="Rectangle 6"/>
          <p:cNvSpPr>
            <a:spLocks noGrp="1" noChangeArrowheads="1"/>
          </p:cNvSpPr>
          <p:nvPr>
            <p:ph type="ftr" sz="quarter" idx="4"/>
          </p:nvPr>
        </p:nvSpPr>
        <p:spPr bwMode="auto">
          <a:xfrm>
            <a:off x="1"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GB" dirty="0"/>
          </a:p>
        </p:txBody>
      </p:sp>
      <p:sp>
        <p:nvSpPr>
          <p:cNvPr id="13319" name="Rectangle 7"/>
          <p:cNvSpPr>
            <a:spLocks noGrp="1" noChangeArrowheads="1"/>
          </p:cNvSpPr>
          <p:nvPr>
            <p:ph type="sldNum" sz="quarter" idx="5"/>
          </p:nvPr>
        </p:nvSpPr>
        <p:spPr bwMode="auto">
          <a:xfrm>
            <a:off x="4145062"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59CC486D-1784-4134-808A-964FAE2E9F2A}" type="slidenum">
              <a:rPr lang="en-GB" altLang="en-US"/>
              <a:pPr>
                <a:defRPr/>
              </a:pPr>
              <a:t>‹#›</a:t>
            </a:fld>
            <a:endParaRPr lang="en-GB" altLang="en-US" dirty="0"/>
          </a:p>
        </p:txBody>
      </p:sp>
    </p:spTree>
    <p:extLst>
      <p:ext uri="{BB962C8B-B14F-4D97-AF65-F5344CB8AC3E}">
        <p14:creationId xmlns:p14="http://schemas.microsoft.com/office/powerpoint/2010/main" val="1184348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42CF81-606E-4FE9-AA9B-A18597E140D8}" type="slidenum">
              <a:rPr lang="en-GB" altLang="en-US" sz="1300"/>
              <a:pPr>
                <a:spcBef>
                  <a:spcPct val="0"/>
                </a:spcBef>
              </a:pPr>
              <a:t>1</a:t>
            </a:fld>
            <a:endParaRPr lang="en-GB" altLang="en-US" sz="1300" dirty="0"/>
          </a:p>
        </p:txBody>
      </p:sp>
      <p:sp>
        <p:nvSpPr>
          <p:cNvPr id="5123" name="Rectangle 2"/>
          <p:cNvSpPr>
            <a:spLocks noGrp="1" noRot="1" noChangeAspect="1" noChangeArrowheads="1" noTextEdit="1"/>
          </p:cNvSpPr>
          <p:nvPr>
            <p:ph type="sldImg"/>
          </p:nvPr>
        </p:nvSpPr>
        <p:spPr>
          <a:xfrm>
            <a:off x="1258888" y="720725"/>
            <a:ext cx="4797425" cy="3598863"/>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7994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2FC5829-3323-47C9-BB8E-0F3FA9090064}" type="slidenum">
              <a:rPr lang="en-GB" altLang="en-US" sz="1300"/>
              <a:pPr algn="r" eaLnBrk="1" hangingPunct="1">
                <a:spcBef>
                  <a:spcPct val="0"/>
                </a:spcBef>
              </a:pPr>
              <a:t>11</a:t>
            </a:fld>
            <a:endParaRPr lang="en-GB" altLang="en-US" sz="1300" dirty="0"/>
          </a:p>
        </p:txBody>
      </p:sp>
      <p:sp>
        <p:nvSpPr>
          <p:cNvPr id="19459" name="Rectangle 2"/>
          <p:cNvSpPr>
            <a:spLocks noGrp="1" noRot="1" noChangeAspect="1" noChangeArrowheads="1" noTextEdit="1"/>
          </p:cNvSpPr>
          <p:nvPr>
            <p:ph type="sldImg"/>
          </p:nvPr>
        </p:nvSpPr>
        <p:spPr>
          <a:xfrm>
            <a:off x="1258888" y="720725"/>
            <a:ext cx="4797425" cy="3598863"/>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177216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258888" y="720725"/>
            <a:ext cx="4797425" cy="3598863"/>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41028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258888" y="720725"/>
            <a:ext cx="4797425" cy="3598863"/>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9932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258888" y="720725"/>
            <a:ext cx="4799012" cy="3598863"/>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dirty="0">
                <a:cs typeface="Times New Roman" panose="02020603050405020304" pitchFamily="18" charset="0"/>
              </a:rPr>
              <a:t>Defining regulation</a:t>
            </a:r>
          </a:p>
          <a:p>
            <a:r>
              <a:rPr lang="en-US" altLang="en-US" sz="1000" dirty="0">
                <a:cs typeface="Times New Roman" panose="02020603050405020304" pitchFamily="18" charset="0"/>
              </a:rPr>
              <a:t>In the context of this module, regulation is defined to mean government agency intervention in the affairs of actors in the market place. The actors in the market place include telecommunications network operators, whether fixed line or mobile; and value added network service providers.</a:t>
            </a:r>
          </a:p>
          <a:p>
            <a:r>
              <a:rPr lang="en-US" altLang="en-US" sz="1000" dirty="0">
                <a:cs typeface="Times New Roman" panose="02020603050405020304" pitchFamily="18" charset="0"/>
              </a:rPr>
              <a:t>Inevitably, regulation implies defining the degree of intervention of government agency in the market place. The rules that define the degree of intervention are usually contained in laws passed by the assembly of the national government concerned. Regulation also implicates defining the nature of the relationship between the government agency and the actors in the market place.</a:t>
            </a:r>
          </a:p>
          <a:p>
            <a:r>
              <a:rPr lang="en-US" altLang="en-US" sz="1000" dirty="0">
                <a:cs typeface="Times New Roman" panose="02020603050405020304" pitchFamily="18" charset="0"/>
              </a:rPr>
              <a:t>In turn, the laws are defined by the policies fixed in the country under discussion. Deciding what policy defines the laws is often a matter of controversy. Debates about policy take place at two interrelated levels:</a:t>
            </a:r>
          </a:p>
          <a:p>
            <a:r>
              <a:rPr lang="en-US" altLang="en-US" sz="1000" dirty="0">
                <a:cs typeface="Times New Roman" panose="02020603050405020304" pitchFamily="18" charset="0"/>
              </a:rPr>
              <a:t>·        What is the content of the policy?</a:t>
            </a:r>
          </a:p>
          <a:p>
            <a:r>
              <a:rPr lang="en-US" altLang="en-US" sz="1000" dirty="0">
                <a:cs typeface="Times New Roman" panose="02020603050405020304" pitchFamily="18" charset="0"/>
              </a:rPr>
              <a:t>·        Who is involved in deciding what that policy is?</a:t>
            </a:r>
          </a:p>
          <a:p>
            <a:r>
              <a:rPr lang="en-US" altLang="en-US" sz="1000" dirty="0">
                <a:cs typeface="Times New Roman" panose="02020603050405020304" pitchFamily="18" charset="0"/>
              </a:rPr>
              <a:t>The content of policy for telecommunications is influenced by sector specific needs but may also be influenced by the national objectives set for the country in question. This is especially the case in so-called developing countries. Telecommunications is perceived as presenting developing countries with an opportunity for economic leap-frogging and thus often receives special attention from government. The tendency in so-called developing countries is that the policies informing sector specific regulation are a part of the policies informing how society at large is ordered. </a:t>
            </a:r>
            <a:endParaRPr lang="en-GB" altLang="en-US" dirty="0"/>
          </a:p>
        </p:txBody>
      </p:sp>
    </p:spTree>
    <p:extLst>
      <p:ext uri="{BB962C8B-B14F-4D97-AF65-F5344CB8AC3E}">
        <p14:creationId xmlns:p14="http://schemas.microsoft.com/office/powerpoint/2010/main" val="313296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58888" y="720725"/>
            <a:ext cx="4797425" cy="3598863"/>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8188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2494D6B-421E-4832-B97F-22CE6AF3C2E2}" type="slidenum">
              <a:rPr lang="en-GB" altLang="en-US" sz="1300"/>
              <a:pPr algn="r" eaLnBrk="1" hangingPunct="1">
                <a:spcBef>
                  <a:spcPct val="0"/>
                </a:spcBef>
              </a:pPr>
              <a:t>16</a:t>
            </a:fld>
            <a:endParaRPr lang="en-GB" altLang="en-US" sz="1300" dirty="0"/>
          </a:p>
        </p:txBody>
      </p:sp>
      <p:sp>
        <p:nvSpPr>
          <p:cNvPr id="29699" name="Rectangle 2"/>
          <p:cNvSpPr>
            <a:spLocks noGrp="1" noRot="1" noChangeAspect="1" noChangeArrowheads="1" noTextEdit="1"/>
          </p:cNvSpPr>
          <p:nvPr>
            <p:ph type="sldImg"/>
          </p:nvPr>
        </p:nvSpPr>
        <p:spPr>
          <a:xfrm>
            <a:off x="1258888" y="720725"/>
            <a:ext cx="4799012" cy="35988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322302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58888" y="720725"/>
            <a:ext cx="4799012" cy="3598863"/>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588790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59CC486D-1784-4134-808A-964FAE2E9F2A}" type="slidenum">
              <a:rPr lang="en-GB" altLang="en-US" smtClean="0"/>
              <a:pPr>
                <a:defRPr/>
              </a:pPr>
              <a:t>18</a:t>
            </a:fld>
            <a:endParaRPr lang="en-GB" altLang="en-US" dirty="0"/>
          </a:p>
        </p:txBody>
      </p:sp>
    </p:spTree>
    <p:extLst>
      <p:ext uri="{BB962C8B-B14F-4D97-AF65-F5344CB8AC3E}">
        <p14:creationId xmlns:p14="http://schemas.microsoft.com/office/powerpoint/2010/main" val="1190696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992188" y="768350"/>
            <a:ext cx="5114925" cy="3836988"/>
          </a:xfrm>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Tree>
    <p:extLst>
      <p:ext uri="{BB962C8B-B14F-4D97-AF65-F5344CB8AC3E}">
        <p14:creationId xmlns:p14="http://schemas.microsoft.com/office/powerpoint/2010/main" val="2030960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992188" y="768350"/>
            <a:ext cx="5114925" cy="3836988"/>
          </a:xfrm>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258464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3856A36-4B90-4C89-A4DF-821D97091F53}" type="slidenum">
              <a:rPr lang="en-GB" altLang="en-US" sz="1300"/>
              <a:pPr algn="r" eaLnBrk="1" hangingPunct="1">
                <a:spcBef>
                  <a:spcPct val="0"/>
                </a:spcBef>
              </a:pPr>
              <a:t>2</a:t>
            </a:fld>
            <a:endParaRPr lang="en-GB" altLang="en-US" sz="1300" dirty="0"/>
          </a:p>
        </p:txBody>
      </p:sp>
      <p:sp>
        <p:nvSpPr>
          <p:cNvPr id="7171" name="Rectangle 2"/>
          <p:cNvSpPr>
            <a:spLocks noGrp="1" noRot="1" noChangeAspect="1" noChangeArrowheads="1" noTextEdit="1"/>
          </p:cNvSpPr>
          <p:nvPr>
            <p:ph type="sldImg"/>
          </p:nvPr>
        </p:nvSpPr>
        <p:spPr>
          <a:xfrm>
            <a:off x="1258888" y="720725"/>
            <a:ext cx="4797425" cy="3598863"/>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75892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58888" y="720725"/>
            <a:ext cx="4797425" cy="3598863"/>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27784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8888" y="720725"/>
            <a:ext cx="4797425" cy="3598863"/>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406321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58888" y="720725"/>
            <a:ext cx="4799012" cy="3598863"/>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24241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58888" y="720725"/>
            <a:ext cx="4799012" cy="3598863"/>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2777632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58888" y="720725"/>
            <a:ext cx="4799012" cy="3598863"/>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1484449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58888" y="720725"/>
            <a:ext cx="4799012" cy="3598863"/>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2541410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58888" y="720725"/>
            <a:ext cx="4797425" cy="3598863"/>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186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58888" y="720725"/>
            <a:ext cx="4797425" cy="3598863"/>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73611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258888" y="720725"/>
            <a:ext cx="4797425" cy="3598863"/>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1672771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258888" y="720725"/>
            <a:ext cx="4799012" cy="3598863"/>
          </a:xfrm>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Discuss the importance of these principles in creating a stable sector, conducive to investment, based on credibility of the regulator.</a:t>
            </a:r>
          </a:p>
          <a:p>
            <a:r>
              <a:rPr lang="en-GB" altLang="en-US" sz="1000" dirty="0"/>
              <a:t>See Baldwin - Chapter 6</a:t>
            </a:r>
            <a:endParaRPr lang="en-GB" altLang="en-US" sz="1000" b="1" dirty="0"/>
          </a:p>
          <a:p>
            <a:r>
              <a:rPr lang="en-GB" altLang="en-US" sz="1000" b="1" dirty="0"/>
              <a:t>Values of Effective Regulation	</a:t>
            </a:r>
            <a:endParaRPr lang="en-GB" altLang="en-US" sz="1000" dirty="0"/>
          </a:p>
          <a:p>
            <a:r>
              <a:rPr lang="en-GB" altLang="en-US" sz="1000" b="1" dirty="0"/>
              <a:t>Accountability</a:t>
            </a:r>
            <a:r>
              <a:rPr lang="en-GB" altLang="en-US" sz="1000" dirty="0"/>
              <a:t>: To government; courts;  industry and consumers. Accountability embraces independence. Subject to review or appeal procedures, regulators decisions should have a quality of finality and be accorded full recognition. 	</a:t>
            </a:r>
          </a:p>
          <a:p>
            <a:r>
              <a:rPr lang="en-GB" altLang="en-US" sz="1000" b="1" dirty="0"/>
              <a:t>Openness and transparency</a:t>
            </a:r>
            <a:r>
              <a:rPr lang="en-GB" altLang="en-US" sz="1000" dirty="0"/>
              <a:t>: Policies and procedures accessible to all and simple to use. Public hearings and the provision of reasons for decisions. </a:t>
            </a:r>
          </a:p>
          <a:p>
            <a:r>
              <a:rPr lang="en-GB" altLang="en-US" sz="1000" b="1" dirty="0"/>
              <a:t>Objectivity and informed decision-making:</a:t>
            </a:r>
            <a:r>
              <a:rPr lang="en-GB" altLang="en-US" sz="1000" dirty="0"/>
              <a:t> Decisions and rules must be based on identified principles and policy. Proper consideration of facts and information will facilitate sound decision-making.</a:t>
            </a:r>
            <a:endParaRPr lang="en-GB" altLang="en-US" sz="1000" b="1" dirty="0"/>
          </a:p>
          <a:p>
            <a:r>
              <a:rPr lang="en-GB" altLang="en-US" sz="1000" b="1" dirty="0"/>
              <a:t>Fairness:</a:t>
            </a:r>
            <a:r>
              <a:rPr lang="en-GB" altLang="en-US" sz="1000" dirty="0"/>
              <a:t> Performance of statutory functions in an impartial, equitable, lawful, unbiased and just manner. Fairness produces trust, credibility and legitimacy.	</a:t>
            </a:r>
          </a:p>
          <a:p>
            <a:r>
              <a:rPr lang="en-GB" altLang="en-US" sz="1000" b="1" dirty="0"/>
              <a:t>Effectiveness and efficiency:</a:t>
            </a:r>
            <a:r>
              <a:rPr lang="en-GB" altLang="en-US" sz="1000" dirty="0"/>
              <a:t> Streamlined and timely procedures, managed resources; co-ordinated services and avoidance of duplication. Efficiency need not conflict with transparency.	</a:t>
            </a:r>
          </a:p>
          <a:p>
            <a:r>
              <a:rPr lang="en-GB" altLang="en-US" sz="1000" b="1" dirty="0"/>
              <a:t>Integrity and independence:</a:t>
            </a:r>
            <a:r>
              <a:rPr lang="en-GB" altLang="en-US" sz="1000" dirty="0"/>
              <a:t> Exercise of statutory powers without interference or external pressure. All stakeholders treated equally and with respect.	</a:t>
            </a:r>
          </a:p>
          <a:p>
            <a:r>
              <a:rPr lang="en-GB" altLang="en-US" sz="1000" b="1" dirty="0"/>
              <a:t>Professional/consistent:</a:t>
            </a:r>
            <a:r>
              <a:rPr lang="en-GB" altLang="en-US" sz="1000" dirty="0"/>
              <a:t> Production of accurate, relevant, dependable, understandable information and results.</a:t>
            </a:r>
          </a:p>
        </p:txBody>
      </p:sp>
    </p:spTree>
    <p:extLst>
      <p:ext uri="{BB962C8B-B14F-4D97-AF65-F5344CB8AC3E}">
        <p14:creationId xmlns:p14="http://schemas.microsoft.com/office/powerpoint/2010/main" val="107416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anose="02020603050405020304" pitchFamily="18" charset="0"/>
              </a:defRPr>
            </a:lvl1pPr>
            <a:lvl2pPr marL="742950" indent="-285750" defTabSz="990600" eaLnBrk="0" hangingPunct="0">
              <a:defRPr sz="2400">
                <a:solidFill>
                  <a:schemeClr val="tx1"/>
                </a:solidFill>
                <a:latin typeface="Times New Roman" panose="02020603050405020304" pitchFamily="18" charset="0"/>
              </a:defRPr>
            </a:lvl2pPr>
            <a:lvl3pPr marL="1143000" indent="-228600" defTabSz="990600" eaLnBrk="0" hangingPunct="0">
              <a:defRPr sz="2400">
                <a:solidFill>
                  <a:schemeClr val="tx1"/>
                </a:solidFill>
                <a:latin typeface="Times New Roman" panose="02020603050405020304" pitchFamily="18" charset="0"/>
              </a:defRPr>
            </a:lvl3pPr>
            <a:lvl4pPr marL="1600200" indent="-228600" defTabSz="990600" eaLnBrk="0" hangingPunct="0">
              <a:defRPr sz="2400">
                <a:solidFill>
                  <a:schemeClr val="tx1"/>
                </a:solidFill>
                <a:latin typeface="Times New Roman" panose="02020603050405020304" pitchFamily="18" charset="0"/>
              </a:defRPr>
            </a:lvl4pPr>
            <a:lvl5pPr marL="2057400" indent="-228600" defTabSz="990600" eaLnBrk="0" hangingPunct="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554DFFF-F74B-4759-B6E6-19C761715CA4}" type="slidenum">
              <a:rPr lang="en-GB" altLang="en-US" sz="1300"/>
              <a:pPr eaLnBrk="1" hangingPunct="1"/>
              <a:t>3</a:t>
            </a:fld>
            <a:endParaRPr lang="en-GB" altLang="en-US" sz="1300" dirty="0"/>
          </a:p>
        </p:txBody>
      </p:sp>
      <p:sp>
        <p:nvSpPr>
          <p:cNvPr id="207875" name="Rectangle 2"/>
          <p:cNvSpPr>
            <a:spLocks noGrp="1" noRot="1" noChangeAspect="1" noChangeArrowheads="1" noTextEdit="1"/>
          </p:cNvSpPr>
          <p:nvPr>
            <p:ph type="sldImg"/>
          </p:nvPr>
        </p:nvSpPr>
        <p:spPr>
          <a:xfrm>
            <a:off x="992188" y="768350"/>
            <a:ext cx="5114925" cy="3836988"/>
          </a:xfrm>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1518962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4A740F-7867-4A9D-8796-4DD1155BD556}"/>
              </a:ext>
            </a:extLst>
          </p:cNvPr>
          <p:cNvSpPr>
            <a:spLocks noGrp="1" noChangeArrowheads="1"/>
          </p:cNvSpPr>
          <p:nvPr>
            <p:ph type="sldNum" sz="quarter" idx="5"/>
          </p:nvPr>
        </p:nvSpPr>
        <p:spPr>
          <a:ln/>
        </p:spPr>
        <p:txBody>
          <a:bodyPr/>
          <a:lstStyle/>
          <a:p>
            <a:fld id="{B6D72142-BEE1-4AA8-9155-D0A80125223A}" type="slidenum">
              <a:rPr lang="en-GB" altLang="en-US"/>
              <a:pPr/>
              <a:t>31</a:t>
            </a:fld>
            <a:endParaRPr lang="en-GB" altLang="en-US"/>
          </a:p>
        </p:txBody>
      </p:sp>
      <p:sp>
        <p:nvSpPr>
          <p:cNvPr id="1290242" name="Rectangle 2">
            <a:extLst>
              <a:ext uri="{FF2B5EF4-FFF2-40B4-BE49-F238E27FC236}">
                <a16:creationId xmlns:a16="http://schemas.microsoft.com/office/drawing/2014/main" id="{80C5C557-C273-482A-A73B-FEFBF543322F}"/>
              </a:ext>
            </a:extLst>
          </p:cNvPr>
          <p:cNvSpPr>
            <a:spLocks noGrp="1" noRot="1" noChangeAspect="1" noChangeArrowheads="1" noTextEdit="1"/>
          </p:cNvSpPr>
          <p:nvPr>
            <p:ph type="sldImg"/>
          </p:nvPr>
        </p:nvSpPr>
        <p:spPr>
          <a:xfrm>
            <a:off x="992188" y="768350"/>
            <a:ext cx="5114925" cy="3836988"/>
          </a:xfrm>
          <a:ln/>
        </p:spPr>
      </p:sp>
      <p:sp>
        <p:nvSpPr>
          <p:cNvPr id="1290243" name="Rectangle 3">
            <a:extLst>
              <a:ext uri="{FF2B5EF4-FFF2-40B4-BE49-F238E27FC236}">
                <a16:creationId xmlns:a16="http://schemas.microsoft.com/office/drawing/2014/main" id="{E1BA2397-C086-4B84-978F-BCB4729DA1F3}"/>
              </a:ext>
            </a:extLst>
          </p:cNvPr>
          <p:cNvSpPr>
            <a:spLocks noGrp="1" noChangeArrowheads="1"/>
          </p:cNvSpPr>
          <p:nvPr>
            <p:ph type="body" idx="1"/>
          </p:nvPr>
        </p:nvSpPr>
        <p:spPr/>
        <p:txBody>
          <a:bodyPr/>
          <a:lstStyle/>
          <a:p>
            <a:endParaRPr lang="en-ZA" altLang="en-US"/>
          </a:p>
        </p:txBody>
      </p:sp>
    </p:spTree>
    <p:extLst>
      <p:ext uri="{BB962C8B-B14F-4D97-AF65-F5344CB8AC3E}">
        <p14:creationId xmlns:p14="http://schemas.microsoft.com/office/powerpoint/2010/main" val="153935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DFE851-AF3A-4608-8725-4644AAF1C6AF}"/>
              </a:ext>
            </a:extLst>
          </p:cNvPr>
          <p:cNvSpPr>
            <a:spLocks noGrp="1" noChangeArrowheads="1"/>
          </p:cNvSpPr>
          <p:nvPr>
            <p:ph type="sldNum" sz="quarter" idx="5"/>
          </p:nvPr>
        </p:nvSpPr>
        <p:spPr>
          <a:ln/>
        </p:spPr>
        <p:txBody>
          <a:bodyPr/>
          <a:lstStyle/>
          <a:p>
            <a:fld id="{44EA6AE3-10F7-4858-AB1C-B5D5C5DD3DE6}" type="slidenum">
              <a:rPr lang="en-GB" altLang="en-US"/>
              <a:pPr/>
              <a:t>32</a:t>
            </a:fld>
            <a:endParaRPr lang="en-GB" altLang="en-US"/>
          </a:p>
        </p:txBody>
      </p:sp>
      <p:sp>
        <p:nvSpPr>
          <p:cNvPr id="1292290" name="Rectangle 2">
            <a:extLst>
              <a:ext uri="{FF2B5EF4-FFF2-40B4-BE49-F238E27FC236}">
                <a16:creationId xmlns:a16="http://schemas.microsoft.com/office/drawing/2014/main" id="{09BF17CA-DB80-4D9D-A7E7-9AB5FC6884A0}"/>
              </a:ext>
            </a:extLst>
          </p:cNvPr>
          <p:cNvSpPr>
            <a:spLocks noGrp="1" noRot="1" noChangeAspect="1" noChangeArrowheads="1" noTextEdit="1"/>
          </p:cNvSpPr>
          <p:nvPr>
            <p:ph type="sldImg"/>
          </p:nvPr>
        </p:nvSpPr>
        <p:spPr>
          <a:xfrm>
            <a:off x="992188" y="768350"/>
            <a:ext cx="5114925" cy="3836988"/>
          </a:xfrm>
          <a:ln/>
        </p:spPr>
      </p:sp>
      <p:sp>
        <p:nvSpPr>
          <p:cNvPr id="1292291" name="Rectangle 3">
            <a:extLst>
              <a:ext uri="{FF2B5EF4-FFF2-40B4-BE49-F238E27FC236}">
                <a16:creationId xmlns:a16="http://schemas.microsoft.com/office/drawing/2014/main" id="{C8CF153B-DC6A-479E-B091-90D77B5C4235}"/>
              </a:ext>
            </a:extLst>
          </p:cNvPr>
          <p:cNvSpPr>
            <a:spLocks noGrp="1" noChangeArrowheads="1"/>
          </p:cNvSpPr>
          <p:nvPr>
            <p:ph type="body" idx="1"/>
          </p:nvPr>
        </p:nvSpPr>
        <p:spPr/>
        <p:txBody>
          <a:bodyPr/>
          <a:lstStyle/>
          <a:p>
            <a:endParaRPr lang="en-ZA"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58888" y="720725"/>
            <a:ext cx="4799012" cy="3598863"/>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535719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258888" y="720725"/>
            <a:ext cx="4797425" cy="3598863"/>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Self-regulation  -  ‘a collective group imposes regulation on its components</a:t>
            </a:r>
          </a:p>
          <a:p>
            <a:r>
              <a:rPr lang="en-US" altLang="en-US" dirty="0"/>
              <a:t>Co-regulation they take to refer to industry-association self-regulation with some oversight or ratification by government.</a:t>
            </a:r>
          </a:p>
          <a:p>
            <a:r>
              <a:rPr lang="en-US" altLang="en-US" dirty="0"/>
              <a:t>Enforced self-regulation, in contrast, involves a subcontracting of regulatory functions</a:t>
            </a:r>
          </a:p>
          <a:p>
            <a:r>
              <a:rPr lang="en-US" altLang="en-US" dirty="0"/>
              <a:t>to regulated firms.‘</a:t>
            </a:r>
          </a:p>
          <a:p>
            <a:r>
              <a:rPr lang="en-US" altLang="en-US" dirty="0"/>
              <a:t>Meta-regulation’ similarly refers to processes in which the regulatory authority oversees a control or risk management system, rather than carries out regulation directly—it ‘steers rather than rows’. the regulator’s role becomes the auditing, monitoring, and incentivizing of these systems.</a:t>
            </a:r>
            <a:endParaRPr lang="en-ZA" altLang="en-US" dirty="0"/>
          </a:p>
        </p:txBody>
      </p:sp>
    </p:spTree>
    <p:extLst>
      <p:ext uri="{BB962C8B-B14F-4D97-AF65-F5344CB8AC3E}">
        <p14:creationId xmlns:p14="http://schemas.microsoft.com/office/powerpoint/2010/main" val="3053893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58888" y="720725"/>
            <a:ext cx="4799012" cy="3598863"/>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4210648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258888" y="720725"/>
            <a:ext cx="4797425" cy="3598863"/>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Self-regulation  -  ‘a collective group imposes regulation on its components</a:t>
            </a:r>
          </a:p>
          <a:p>
            <a:r>
              <a:rPr lang="en-US" altLang="en-US" dirty="0"/>
              <a:t>Co-regulation they take to refer to industry-association self-regulation with some oversight or ratification by government.</a:t>
            </a:r>
          </a:p>
          <a:p>
            <a:r>
              <a:rPr lang="en-US" altLang="en-US" dirty="0"/>
              <a:t>Enforced self-regulation, in contrast, involves a subcontracting of regulatory functions</a:t>
            </a:r>
          </a:p>
          <a:p>
            <a:r>
              <a:rPr lang="en-US" altLang="en-US" dirty="0"/>
              <a:t>to regulated firms.‘</a:t>
            </a:r>
          </a:p>
          <a:p>
            <a:r>
              <a:rPr lang="en-US" altLang="en-US" dirty="0"/>
              <a:t>Meta-regulation’ similarly refers to processes in which the regulatory authority oversees a control or risk management system, rather than carries out regulation directly—it ‘steers rather than rows’. the regulator’s role becomes the auditing, monitoring, and incentivizing of these systems.</a:t>
            </a:r>
            <a:endParaRPr lang="en-ZA" altLang="en-US" dirty="0"/>
          </a:p>
        </p:txBody>
      </p:sp>
    </p:spTree>
    <p:extLst>
      <p:ext uri="{BB962C8B-B14F-4D97-AF65-F5344CB8AC3E}">
        <p14:creationId xmlns:p14="http://schemas.microsoft.com/office/powerpoint/2010/main" val="4264092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258888" y="720725"/>
            <a:ext cx="4797425" cy="3598863"/>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35407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58888" y="720725"/>
            <a:ext cx="4799012" cy="3598863"/>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015719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58888" y="720725"/>
            <a:ext cx="4799012" cy="3598863"/>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2859331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58888" y="720725"/>
            <a:ext cx="4799012" cy="3598863"/>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68850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anose="02020603050405020304" pitchFamily="18" charset="0"/>
              </a:defRPr>
            </a:lvl1pPr>
            <a:lvl2pPr marL="742950" indent="-285750" defTabSz="990600" eaLnBrk="0" hangingPunct="0">
              <a:defRPr sz="2400">
                <a:solidFill>
                  <a:schemeClr val="tx1"/>
                </a:solidFill>
                <a:latin typeface="Times New Roman" panose="02020603050405020304" pitchFamily="18" charset="0"/>
              </a:defRPr>
            </a:lvl2pPr>
            <a:lvl3pPr marL="1143000" indent="-228600" defTabSz="990600" eaLnBrk="0" hangingPunct="0">
              <a:defRPr sz="2400">
                <a:solidFill>
                  <a:schemeClr val="tx1"/>
                </a:solidFill>
                <a:latin typeface="Times New Roman" panose="02020603050405020304" pitchFamily="18" charset="0"/>
              </a:defRPr>
            </a:lvl3pPr>
            <a:lvl4pPr marL="1600200" indent="-228600" defTabSz="990600" eaLnBrk="0" hangingPunct="0">
              <a:defRPr sz="2400">
                <a:solidFill>
                  <a:schemeClr val="tx1"/>
                </a:solidFill>
                <a:latin typeface="Times New Roman" panose="02020603050405020304" pitchFamily="18" charset="0"/>
              </a:defRPr>
            </a:lvl4pPr>
            <a:lvl5pPr marL="2057400" indent="-228600" defTabSz="990600" eaLnBrk="0" hangingPunct="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00A244-2915-4C42-8122-0B92114B3ABF}" type="slidenum">
              <a:rPr lang="en-GB" altLang="en-US" sz="1300"/>
              <a:pPr eaLnBrk="1" hangingPunct="1"/>
              <a:t>4</a:t>
            </a:fld>
            <a:endParaRPr lang="en-GB" altLang="en-US" sz="1300" dirty="0"/>
          </a:p>
        </p:txBody>
      </p:sp>
      <p:sp>
        <p:nvSpPr>
          <p:cNvPr id="63491" name="Rectangle 2"/>
          <p:cNvSpPr>
            <a:spLocks noGrp="1" noRot="1" noChangeAspect="1" noChangeArrowheads="1" noTextEdit="1"/>
          </p:cNvSpPr>
          <p:nvPr>
            <p:ph type="sldImg"/>
          </p:nvPr>
        </p:nvSpPr>
        <p:spPr>
          <a:xfrm>
            <a:off x="992188" y="768350"/>
            <a:ext cx="5114925" cy="3836988"/>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4259932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8888" y="720725"/>
            <a:ext cx="4799012" cy="3598863"/>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538989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8888" y="720725"/>
            <a:ext cx="4799012" cy="3598863"/>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794336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58888" y="720725"/>
            <a:ext cx="4797425" cy="3598863"/>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87267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258888" y="720725"/>
            <a:ext cx="4797425" cy="3598863"/>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42787789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258888" y="720725"/>
            <a:ext cx="4797425" cy="3598863"/>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1465858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258888" y="720725"/>
            <a:ext cx="4797425" cy="3598863"/>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00685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258888" y="720725"/>
            <a:ext cx="4797425" cy="3598863"/>
          </a:xfrm>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2095061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939925" y="720725"/>
            <a:ext cx="3519488" cy="2638425"/>
          </a:xfrm>
          <a:ln/>
        </p:spPr>
      </p:sp>
      <p:sp>
        <p:nvSpPr>
          <p:cNvPr id="95235" name="Rectangle 3"/>
          <p:cNvSpPr>
            <a:spLocks noGrp="1" noChangeArrowheads="1"/>
          </p:cNvSpPr>
          <p:nvPr>
            <p:ph type="body" idx="1"/>
          </p:nvPr>
        </p:nvSpPr>
        <p:spPr>
          <a:xfrm>
            <a:off x="731194" y="3760359"/>
            <a:ext cx="5852814" cy="51200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4122231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258888" y="720725"/>
            <a:ext cx="4797425" cy="3598863"/>
          </a:xfrm>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2459943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258888" y="720725"/>
            <a:ext cx="4797425" cy="3598863"/>
          </a:xfrm>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61569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258888" y="720725"/>
            <a:ext cx="4797425" cy="3598863"/>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1543901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258888" y="720725"/>
            <a:ext cx="4797425" cy="3598863"/>
          </a:xfrm>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67057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258888" y="720725"/>
            <a:ext cx="4799012" cy="3598863"/>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2873212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258888" y="720725"/>
            <a:ext cx="4797425" cy="3598863"/>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
        <p:nvSpPr>
          <p:cNvPr id="115716" name="Slide Number Placeholder 3"/>
          <p:cNvSpPr txBox="1">
            <a:spLocks noGrp="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2F30DD8-140B-435B-878F-75C76E95007F}" type="slidenum">
              <a:rPr lang="en-GB" altLang="en-US" sz="1300"/>
              <a:pPr algn="r" eaLnBrk="1" hangingPunct="1">
                <a:spcBef>
                  <a:spcPct val="0"/>
                </a:spcBef>
              </a:pPr>
              <a:t>53</a:t>
            </a:fld>
            <a:endParaRPr lang="en-GB" altLang="en-US" sz="1300" dirty="0"/>
          </a:p>
        </p:txBody>
      </p:sp>
    </p:spTree>
    <p:extLst>
      <p:ext uri="{BB962C8B-B14F-4D97-AF65-F5344CB8AC3E}">
        <p14:creationId xmlns:p14="http://schemas.microsoft.com/office/powerpoint/2010/main" val="29349378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258888" y="720725"/>
            <a:ext cx="4797425" cy="3598863"/>
          </a:xfrm>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
        <p:nvSpPr>
          <p:cNvPr id="117764" name="Slide Number Placeholder 3"/>
          <p:cNvSpPr txBox="1">
            <a:spLocks noGrp="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0CFDCA1-5FEF-4BAF-B4E0-2B250500808C}" type="slidenum">
              <a:rPr lang="en-GB" altLang="en-US" sz="1300"/>
              <a:pPr algn="r" eaLnBrk="1" hangingPunct="1">
                <a:spcBef>
                  <a:spcPct val="0"/>
                </a:spcBef>
              </a:pPr>
              <a:t>54</a:t>
            </a:fld>
            <a:endParaRPr lang="en-GB" altLang="en-US" sz="1300" dirty="0"/>
          </a:p>
        </p:txBody>
      </p:sp>
    </p:spTree>
    <p:extLst>
      <p:ext uri="{BB962C8B-B14F-4D97-AF65-F5344CB8AC3E}">
        <p14:creationId xmlns:p14="http://schemas.microsoft.com/office/powerpoint/2010/main" val="3941223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258888" y="720725"/>
            <a:ext cx="4797425" cy="3598863"/>
          </a:xfrm>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
        <p:nvSpPr>
          <p:cNvPr id="119812" name="Slide Number Placeholder 3"/>
          <p:cNvSpPr txBox="1">
            <a:spLocks noGrp="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AA4E550-15ED-480A-B477-034A4EE724CE}" type="slidenum">
              <a:rPr lang="en-GB" altLang="en-US" sz="1300"/>
              <a:pPr algn="r" eaLnBrk="1" hangingPunct="1">
                <a:spcBef>
                  <a:spcPct val="0"/>
                </a:spcBef>
              </a:pPr>
              <a:t>55</a:t>
            </a:fld>
            <a:endParaRPr lang="en-GB" altLang="en-US" sz="1300" dirty="0"/>
          </a:p>
        </p:txBody>
      </p:sp>
    </p:spTree>
    <p:extLst>
      <p:ext uri="{BB962C8B-B14F-4D97-AF65-F5344CB8AC3E}">
        <p14:creationId xmlns:p14="http://schemas.microsoft.com/office/powerpoint/2010/main" val="3413219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258888" y="720725"/>
            <a:ext cx="4799012" cy="3598863"/>
          </a:xfrm>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Discuss the importance of these principles in creating a stable sector, conducive to investment, based on credibility of the regulator.</a:t>
            </a:r>
          </a:p>
          <a:p>
            <a:r>
              <a:rPr lang="en-GB" altLang="en-US" sz="1000" dirty="0"/>
              <a:t>See Baldwin - Chapter 6</a:t>
            </a:r>
            <a:endParaRPr lang="en-GB" altLang="en-US" sz="1000" b="1" dirty="0"/>
          </a:p>
          <a:p>
            <a:r>
              <a:rPr lang="en-GB" altLang="en-US" sz="1000" b="1" dirty="0"/>
              <a:t>Values of Effective Regulation	</a:t>
            </a:r>
            <a:endParaRPr lang="en-GB" altLang="en-US" sz="1000" dirty="0"/>
          </a:p>
          <a:p>
            <a:r>
              <a:rPr lang="en-GB" altLang="en-US" sz="1000" b="1" dirty="0"/>
              <a:t>Accountability</a:t>
            </a:r>
            <a:r>
              <a:rPr lang="en-GB" altLang="en-US" sz="1000" dirty="0"/>
              <a:t>: To government; courts;  industry and consumers. Accountability embraces independence. Subject to review or appeal procedures, regulators decisions should have a quality of finality and be accorded full recognition. 	</a:t>
            </a:r>
          </a:p>
          <a:p>
            <a:r>
              <a:rPr lang="en-GB" altLang="en-US" sz="1000" b="1" dirty="0"/>
              <a:t>Openness and transparency</a:t>
            </a:r>
            <a:r>
              <a:rPr lang="en-GB" altLang="en-US" sz="1000" dirty="0"/>
              <a:t>: Policies and procedures accessible to all and simple to use. Public hearings and the provision of reasons for decisions. </a:t>
            </a:r>
          </a:p>
          <a:p>
            <a:r>
              <a:rPr lang="en-GB" altLang="en-US" sz="1000" b="1" dirty="0"/>
              <a:t>Objectivity and informed decision-making:</a:t>
            </a:r>
            <a:r>
              <a:rPr lang="en-GB" altLang="en-US" sz="1000" dirty="0"/>
              <a:t> Decisions and rules must be based on identified principles and policy. Proper consideration of facts and information will facilitate sound decision-making.</a:t>
            </a:r>
            <a:endParaRPr lang="en-GB" altLang="en-US" sz="1000" b="1" dirty="0"/>
          </a:p>
          <a:p>
            <a:r>
              <a:rPr lang="en-GB" altLang="en-US" sz="1000" b="1" dirty="0"/>
              <a:t>Fairness:</a:t>
            </a:r>
            <a:r>
              <a:rPr lang="en-GB" altLang="en-US" sz="1000" dirty="0"/>
              <a:t> Performance of statutory functions in an impartial, equitable, lawful, unbiased and just manner. Fairness produces trust, credibility and legitimacy.	</a:t>
            </a:r>
          </a:p>
          <a:p>
            <a:r>
              <a:rPr lang="en-GB" altLang="en-US" sz="1000" b="1" dirty="0"/>
              <a:t>Effectiveness and efficiency:</a:t>
            </a:r>
            <a:r>
              <a:rPr lang="en-GB" altLang="en-US" sz="1000" dirty="0"/>
              <a:t> Streamlined and timely procedures, managed resources; co-ordinated services and avoidance of duplication. Efficiency need not conflict with transparency.	</a:t>
            </a:r>
          </a:p>
          <a:p>
            <a:r>
              <a:rPr lang="en-GB" altLang="en-US" sz="1000" b="1" dirty="0"/>
              <a:t>Integrity and independence:</a:t>
            </a:r>
            <a:r>
              <a:rPr lang="en-GB" altLang="en-US" sz="1000" dirty="0"/>
              <a:t> Exercise of statutory powers without interference or external pressure. All stakeholders treated equally and with respect.	</a:t>
            </a:r>
          </a:p>
          <a:p>
            <a:r>
              <a:rPr lang="en-GB" altLang="en-US" sz="1000" b="1" dirty="0"/>
              <a:t>Professional/consistent:</a:t>
            </a:r>
            <a:r>
              <a:rPr lang="en-GB" altLang="en-US" sz="1000" dirty="0"/>
              <a:t> Production of accurate, relevant, dependable, understandable information and results.</a:t>
            </a:r>
          </a:p>
        </p:txBody>
      </p:sp>
    </p:spTree>
    <p:extLst>
      <p:ext uri="{BB962C8B-B14F-4D97-AF65-F5344CB8AC3E}">
        <p14:creationId xmlns:p14="http://schemas.microsoft.com/office/powerpoint/2010/main" val="205040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258888" y="720725"/>
            <a:ext cx="4799012" cy="3598863"/>
          </a:xfrm>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1772064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258888" y="720725"/>
            <a:ext cx="4799012" cy="3598863"/>
          </a:xfrm>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13429328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258888" y="720725"/>
            <a:ext cx="4799012" cy="3598863"/>
          </a:xfrm>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9618448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anose="02020603050405020304" pitchFamily="18" charset="0"/>
              </a:defRPr>
            </a:lvl1pPr>
            <a:lvl2pPr marL="742950" indent="-285750" defTabSz="990600" eaLnBrk="0" hangingPunct="0">
              <a:defRPr sz="2400">
                <a:solidFill>
                  <a:schemeClr val="tx1"/>
                </a:solidFill>
                <a:latin typeface="Times New Roman" panose="02020603050405020304" pitchFamily="18" charset="0"/>
              </a:defRPr>
            </a:lvl2pPr>
            <a:lvl3pPr marL="1143000" indent="-228600" defTabSz="990600" eaLnBrk="0" hangingPunct="0">
              <a:defRPr sz="2400">
                <a:solidFill>
                  <a:schemeClr val="tx1"/>
                </a:solidFill>
                <a:latin typeface="Times New Roman" panose="02020603050405020304" pitchFamily="18" charset="0"/>
              </a:defRPr>
            </a:lvl3pPr>
            <a:lvl4pPr marL="1600200" indent="-228600" defTabSz="990600" eaLnBrk="0" hangingPunct="0">
              <a:defRPr sz="2400">
                <a:solidFill>
                  <a:schemeClr val="tx1"/>
                </a:solidFill>
                <a:latin typeface="Times New Roman" panose="02020603050405020304" pitchFamily="18" charset="0"/>
              </a:defRPr>
            </a:lvl4pPr>
            <a:lvl5pPr marL="2057400" indent="-228600" defTabSz="990600" eaLnBrk="0" hangingPunct="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A20307A-9305-4C9B-8DEC-DE8590EF7BF6}" type="slidenum">
              <a:rPr lang="en-GB" altLang="en-US" sz="1300"/>
              <a:pPr eaLnBrk="1" hangingPunct="1"/>
              <a:t>60</a:t>
            </a:fld>
            <a:endParaRPr lang="en-GB" altLang="en-US" sz="1300" dirty="0"/>
          </a:p>
        </p:txBody>
      </p:sp>
      <p:sp>
        <p:nvSpPr>
          <p:cNvPr id="187395" name="Rectangle 2"/>
          <p:cNvSpPr>
            <a:spLocks noGrp="1" noRot="1" noChangeAspect="1" noChangeArrowheads="1" noTextEdit="1"/>
          </p:cNvSpPr>
          <p:nvPr>
            <p:ph type="sldImg"/>
          </p:nvPr>
        </p:nvSpPr>
        <p:spPr>
          <a:xfrm>
            <a:off x="992188" y="768350"/>
            <a:ext cx="5114925" cy="3836988"/>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288457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258888" y="720725"/>
            <a:ext cx="4797425" cy="3598863"/>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933154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92188" y="768350"/>
            <a:ext cx="5114925" cy="3836988"/>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anose="02020603050405020304" pitchFamily="18" charset="0"/>
              </a:defRPr>
            </a:lvl1pPr>
            <a:lvl2pPr marL="742950" indent="-285750" defTabSz="990600" eaLnBrk="0" hangingPunct="0">
              <a:defRPr sz="2400">
                <a:solidFill>
                  <a:schemeClr val="tx1"/>
                </a:solidFill>
                <a:latin typeface="Times New Roman" panose="02020603050405020304" pitchFamily="18" charset="0"/>
              </a:defRPr>
            </a:lvl2pPr>
            <a:lvl3pPr marL="1143000" indent="-228600" defTabSz="990600" eaLnBrk="0" hangingPunct="0">
              <a:defRPr sz="2400">
                <a:solidFill>
                  <a:schemeClr val="tx1"/>
                </a:solidFill>
                <a:latin typeface="Times New Roman" panose="02020603050405020304" pitchFamily="18" charset="0"/>
              </a:defRPr>
            </a:lvl3pPr>
            <a:lvl4pPr marL="1600200" indent="-228600" defTabSz="990600" eaLnBrk="0" hangingPunct="0">
              <a:defRPr sz="2400">
                <a:solidFill>
                  <a:schemeClr val="tx1"/>
                </a:solidFill>
                <a:latin typeface="Times New Roman" panose="02020603050405020304" pitchFamily="18" charset="0"/>
              </a:defRPr>
            </a:lvl4pPr>
            <a:lvl5pPr marL="2057400" indent="-228600" defTabSz="990600" eaLnBrk="0" hangingPunct="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494236C-4D91-4457-95F1-F5845ADBA4C7}" type="slidenum">
              <a:rPr lang="en-GB" altLang="en-US" sz="1300"/>
              <a:pPr eaLnBrk="1" hangingPunct="1"/>
              <a:t>61</a:t>
            </a:fld>
            <a:endParaRPr lang="en-GB" altLang="en-US" sz="1300" dirty="0"/>
          </a:p>
        </p:txBody>
      </p:sp>
    </p:spTree>
    <p:extLst>
      <p:ext uri="{BB962C8B-B14F-4D97-AF65-F5344CB8AC3E}">
        <p14:creationId xmlns:p14="http://schemas.microsoft.com/office/powerpoint/2010/main" val="25172902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anose="02020603050405020304" pitchFamily="18" charset="0"/>
              </a:defRPr>
            </a:lvl1pPr>
            <a:lvl2pPr marL="742950" indent="-285750" defTabSz="990600" eaLnBrk="0" hangingPunct="0">
              <a:defRPr sz="2400">
                <a:solidFill>
                  <a:schemeClr val="tx1"/>
                </a:solidFill>
                <a:latin typeface="Times New Roman" panose="02020603050405020304" pitchFamily="18" charset="0"/>
              </a:defRPr>
            </a:lvl2pPr>
            <a:lvl3pPr marL="1143000" indent="-228600" defTabSz="990600" eaLnBrk="0" hangingPunct="0">
              <a:defRPr sz="2400">
                <a:solidFill>
                  <a:schemeClr val="tx1"/>
                </a:solidFill>
                <a:latin typeface="Times New Roman" panose="02020603050405020304" pitchFamily="18" charset="0"/>
              </a:defRPr>
            </a:lvl3pPr>
            <a:lvl4pPr marL="1600200" indent="-228600" defTabSz="990600" eaLnBrk="0" hangingPunct="0">
              <a:defRPr sz="2400">
                <a:solidFill>
                  <a:schemeClr val="tx1"/>
                </a:solidFill>
                <a:latin typeface="Times New Roman" panose="02020603050405020304" pitchFamily="18" charset="0"/>
              </a:defRPr>
            </a:lvl4pPr>
            <a:lvl5pPr marL="2057400" indent="-228600" defTabSz="990600" eaLnBrk="0" hangingPunct="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14C9AF2-C326-438E-B8AF-E056947FC885}" type="slidenum">
              <a:rPr lang="en-GB" altLang="en-US" sz="1300"/>
              <a:pPr eaLnBrk="1" hangingPunct="1"/>
              <a:t>62</a:t>
            </a:fld>
            <a:endParaRPr lang="en-GB" altLang="en-US" sz="1300" dirty="0"/>
          </a:p>
        </p:txBody>
      </p:sp>
      <p:sp>
        <p:nvSpPr>
          <p:cNvPr id="189443" name="Rectangle 2"/>
          <p:cNvSpPr>
            <a:spLocks noGrp="1" noRot="1" noChangeAspect="1" noChangeArrowheads="1" noTextEdit="1"/>
          </p:cNvSpPr>
          <p:nvPr>
            <p:ph type="sldImg"/>
          </p:nvPr>
        </p:nvSpPr>
        <p:spPr>
          <a:xfrm>
            <a:off x="992188" y="768350"/>
            <a:ext cx="5118100" cy="3838575"/>
          </a:xfrm>
          <a:ln/>
        </p:spPr>
      </p:sp>
      <p:sp>
        <p:nvSpPr>
          <p:cNvPr id="189444" name="Rectangle 3"/>
          <p:cNvSpPr>
            <a:spLocks noGrp="1" noChangeArrowheads="1"/>
          </p:cNvSpPr>
          <p:nvPr>
            <p:ph type="body" idx="1"/>
          </p:nvPr>
        </p:nvSpPr>
        <p:spPr>
          <a:xfrm>
            <a:off x="947739" y="4862514"/>
            <a:ext cx="520382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7291979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258888" y="720725"/>
            <a:ext cx="4797425" cy="3598863"/>
          </a:xfrm>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44688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258888" y="720725"/>
            <a:ext cx="4797425" cy="3598863"/>
          </a:xfrm>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66637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258888" y="720725"/>
            <a:ext cx="4799012" cy="3598863"/>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Discuss the importance of these principles in creating a stable sector, conducive to investment, based on credibility of the regulator.</a:t>
            </a:r>
          </a:p>
          <a:p>
            <a:r>
              <a:rPr lang="en-GB" altLang="en-US" sz="1000" dirty="0"/>
              <a:t>See Baldwin - Chapter 6</a:t>
            </a:r>
            <a:endParaRPr lang="en-GB" altLang="en-US" sz="1000" b="1" dirty="0"/>
          </a:p>
          <a:p>
            <a:r>
              <a:rPr lang="en-GB" altLang="en-US" sz="1000" b="1" dirty="0"/>
              <a:t>Values of Effective Regulation	</a:t>
            </a:r>
            <a:endParaRPr lang="en-GB" altLang="en-US" sz="1000" dirty="0"/>
          </a:p>
          <a:p>
            <a:r>
              <a:rPr lang="en-GB" altLang="en-US" sz="1000" b="1" dirty="0"/>
              <a:t>Accountability</a:t>
            </a:r>
            <a:r>
              <a:rPr lang="en-GB" altLang="en-US" sz="1000" dirty="0"/>
              <a:t>: To government; courts;  industry and consumers. Accountability embraces independence. Subject to review or appeal procedures, regulators decisions should have a quality of finality and be accorded full recognition. 	</a:t>
            </a:r>
          </a:p>
          <a:p>
            <a:r>
              <a:rPr lang="en-GB" altLang="en-US" sz="1000" b="1" dirty="0"/>
              <a:t>Openness and transparency</a:t>
            </a:r>
            <a:r>
              <a:rPr lang="en-GB" altLang="en-US" sz="1000" dirty="0"/>
              <a:t>: Policies and procedures accessible to all and simple to use. Public hearings and the provision of reasons for decisions. </a:t>
            </a:r>
          </a:p>
          <a:p>
            <a:r>
              <a:rPr lang="en-GB" altLang="en-US" sz="1000" b="1" dirty="0"/>
              <a:t>Objectivity and informed decision-making:</a:t>
            </a:r>
            <a:r>
              <a:rPr lang="en-GB" altLang="en-US" sz="1000" dirty="0"/>
              <a:t> Decisions and rules must be based on identified principles and policy. Proper consideration of facts and information will facilitate sound decision-making.</a:t>
            </a:r>
            <a:endParaRPr lang="en-GB" altLang="en-US" sz="1000" b="1" dirty="0"/>
          </a:p>
          <a:p>
            <a:r>
              <a:rPr lang="en-GB" altLang="en-US" sz="1000" b="1" dirty="0"/>
              <a:t>Fairness:</a:t>
            </a:r>
            <a:r>
              <a:rPr lang="en-GB" altLang="en-US" sz="1000" dirty="0"/>
              <a:t> Performance of statutory functions in an impartial, equitable, lawful, unbiased and just manner. Fairness produces trust, credibility and legitimacy.	</a:t>
            </a:r>
          </a:p>
          <a:p>
            <a:r>
              <a:rPr lang="en-GB" altLang="en-US" sz="1000" b="1" dirty="0"/>
              <a:t>Effectiveness and efficiency:</a:t>
            </a:r>
            <a:r>
              <a:rPr lang="en-GB" altLang="en-US" sz="1000" dirty="0"/>
              <a:t> Streamlined and timely procedures, managed resources; co-ordinated services and avoidance of duplication. Efficiency need not conflict with transparency.	</a:t>
            </a:r>
          </a:p>
          <a:p>
            <a:r>
              <a:rPr lang="en-GB" altLang="en-US" sz="1000" b="1" dirty="0"/>
              <a:t>Integrity and independence:</a:t>
            </a:r>
            <a:r>
              <a:rPr lang="en-GB" altLang="en-US" sz="1000" dirty="0"/>
              <a:t> Exercise of statutory powers without interference or external pressure. All stakeholders treated equally and with respect.	</a:t>
            </a:r>
          </a:p>
          <a:p>
            <a:r>
              <a:rPr lang="en-GB" altLang="en-US" sz="1000" b="1" dirty="0"/>
              <a:t>Professional/consistent:</a:t>
            </a:r>
            <a:r>
              <a:rPr lang="en-GB" altLang="en-US" sz="1000" dirty="0"/>
              <a:t> Production of accurate, relevant, dependable, understandable information and results.</a:t>
            </a:r>
          </a:p>
        </p:txBody>
      </p:sp>
    </p:spTree>
    <p:extLst>
      <p:ext uri="{BB962C8B-B14F-4D97-AF65-F5344CB8AC3E}">
        <p14:creationId xmlns:p14="http://schemas.microsoft.com/office/powerpoint/2010/main" val="29165242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258888" y="720725"/>
            <a:ext cx="4797425" cy="3598863"/>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26533840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258888" y="720725"/>
            <a:ext cx="4797425" cy="3598863"/>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882941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258888" y="720725"/>
            <a:ext cx="4799012" cy="3598863"/>
          </a:xfrm>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Discuss the importance of these principles in creating a stable sector, conducive to investment, based on credibility of the regulator.</a:t>
            </a:r>
          </a:p>
          <a:p>
            <a:r>
              <a:rPr lang="en-GB" altLang="en-US" sz="1000" dirty="0"/>
              <a:t>See Baldwin - Chapter 6</a:t>
            </a:r>
            <a:endParaRPr lang="en-GB" altLang="en-US" sz="1000" b="1" dirty="0"/>
          </a:p>
          <a:p>
            <a:r>
              <a:rPr lang="en-GB" altLang="en-US" sz="1000" b="1" dirty="0"/>
              <a:t>Values of Effective Regulation	</a:t>
            </a:r>
            <a:endParaRPr lang="en-GB" altLang="en-US" sz="1000" dirty="0"/>
          </a:p>
          <a:p>
            <a:r>
              <a:rPr lang="en-GB" altLang="en-US" sz="1000" b="1" dirty="0"/>
              <a:t>Accountability</a:t>
            </a:r>
            <a:r>
              <a:rPr lang="en-GB" altLang="en-US" sz="1000" dirty="0"/>
              <a:t>: To government; courts;  industry and consumers. Accountability embraces independence. Subject to review or appeal procedures, regulators decisions should have a quality of finality and be accorded full recognition. 	</a:t>
            </a:r>
          </a:p>
          <a:p>
            <a:r>
              <a:rPr lang="en-GB" altLang="en-US" sz="1000" b="1" dirty="0"/>
              <a:t>Openness and transparency</a:t>
            </a:r>
            <a:r>
              <a:rPr lang="en-GB" altLang="en-US" sz="1000" dirty="0"/>
              <a:t>: Policies and procedures accessible to all and simple to use. Public hearings and the provision of reasons for decisions. </a:t>
            </a:r>
          </a:p>
          <a:p>
            <a:r>
              <a:rPr lang="en-GB" altLang="en-US" sz="1000" b="1" dirty="0"/>
              <a:t>Objectivity and informed decision-making:</a:t>
            </a:r>
            <a:r>
              <a:rPr lang="en-GB" altLang="en-US" sz="1000" dirty="0"/>
              <a:t> Decisions and rules must be based on identified principles and policy. Proper consideration of facts and information will facilitate sound decision-making.</a:t>
            </a:r>
            <a:endParaRPr lang="en-GB" altLang="en-US" sz="1000" b="1" dirty="0"/>
          </a:p>
          <a:p>
            <a:r>
              <a:rPr lang="en-GB" altLang="en-US" sz="1000" b="1" dirty="0"/>
              <a:t>Fairness:</a:t>
            </a:r>
            <a:r>
              <a:rPr lang="en-GB" altLang="en-US" sz="1000" dirty="0"/>
              <a:t> Performance of statutory functions in an impartial, equitable, lawful, unbiased and just manner. Fairness produces trust, credibility and legitimacy.	</a:t>
            </a:r>
          </a:p>
          <a:p>
            <a:r>
              <a:rPr lang="en-GB" altLang="en-US" sz="1000" b="1" dirty="0"/>
              <a:t>Effectiveness and efficiency:</a:t>
            </a:r>
            <a:r>
              <a:rPr lang="en-GB" altLang="en-US" sz="1000" dirty="0"/>
              <a:t> Streamlined and timely procedures, managed resources; co-ordinated services and avoidance of duplication. Efficiency need not conflict with transparency.	</a:t>
            </a:r>
          </a:p>
          <a:p>
            <a:r>
              <a:rPr lang="en-GB" altLang="en-US" sz="1000" b="1" dirty="0"/>
              <a:t>Integrity and independence:</a:t>
            </a:r>
            <a:r>
              <a:rPr lang="en-GB" altLang="en-US" sz="1000" dirty="0"/>
              <a:t> Exercise of statutory powers without interference or external pressure. All stakeholders treated equally and with respect.	</a:t>
            </a:r>
          </a:p>
          <a:p>
            <a:r>
              <a:rPr lang="en-GB" altLang="en-US" sz="1000" b="1" dirty="0"/>
              <a:t>Professional/consistent:</a:t>
            </a:r>
            <a:r>
              <a:rPr lang="en-GB" altLang="en-US" sz="1000" dirty="0"/>
              <a:t> Production of accurate, relevant, dependable, understandable information and results.</a:t>
            </a:r>
          </a:p>
        </p:txBody>
      </p:sp>
    </p:spTree>
    <p:extLst>
      <p:ext uri="{BB962C8B-B14F-4D97-AF65-F5344CB8AC3E}">
        <p14:creationId xmlns:p14="http://schemas.microsoft.com/office/powerpoint/2010/main" val="40250943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258888" y="720725"/>
            <a:ext cx="4797425" cy="3598863"/>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2969669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258888" y="720725"/>
            <a:ext cx="4797425" cy="3598863"/>
          </a:xfrm>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92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59CC486D-1784-4134-808A-964FAE2E9F2A}" type="slidenum">
              <a:rPr lang="en-GB" altLang="en-US" smtClean="0"/>
              <a:pPr>
                <a:defRPr/>
              </a:pPr>
              <a:t>7</a:t>
            </a:fld>
            <a:endParaRPr lang="en-GB" altLang="en-US" dirty="0"/>
          </a:p>
        </p:txBody>
      </p:sp>
    </p:spTree>
    <p:extLst>
      <p:ext uri="{BB962C8B-B14F-4D97-AF65-F5344CB8AC3E}">
        <p14:creationId xmlns:p14="http://schemas.microsoft.com/office/powerpoint/2010/main" val="29226577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258888" y="720725"/>
            <a:ext cx="4797425" cy="3598863"/>
          </a:xfrm>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810925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A94BD66-C706-46FA-8E3D-9478CE8F419B}" type="slidenum">
              <a:rPr lang="en-GB" altLang="en-US" sz="1300"/>
              <a:pPr algn="r" eaLnBrk="1" hangingPunct="1">
                <a:spcBef>
                  <a:spcPct val="0"/>
                </a:spcBef>
              </a:pPr>
              <a:t>72</a:t>
            </a:fld>
            <a:endParaRPr lang="en-GB" altLang="en-US" sz="1300" dirty="0"/>
          </a:p>
        </p:txBody>
      </p:sp>
      <p:sp>
        <p:nvSpPr>
          <p:cNvPr id="152579" name="Rectangle 2"/>
          <p:cNvSpPr>
            <a:spLocks noGrp="1" noRot="1" noChangeAspect="1" noChangeArrowheads="1" noTextEdit="1"/>
          </p:cNvSpPr>
          <p:nvPr>
            <p:ph type="sldImg"/>
          </p:nvPr>
        </p:nvSpPr>
        <p:spPr>
          <a:xfrm>
            <a:off x="1257300" y="720725"/>
            <a:ext cx="4800600" cy="3600450"/>
          </a:xfrm>
          <a:ln/>
        </p:spPr>
      </p:sp>
      <p:sp>
        <p:nvSpPr>
          <p:cNvPr id="152580" name="Rectangle 3"/>
          <p:cNvSpPr>
            <a:spLocks noGrp="1" noChangeArrowheads="1"/>
          </p:cNvSpPr>
          <p:nvPr>
            <p:ph type="body" idx="1"/>
          </p:nvPr>
        </p:nvSpPr>
        <p:spPr>
          <a:xfrm>
            <a:off x="976561" y="4561576"/>
            <a:ext cx="5362081" cy="4318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16284453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2941041-0C92-401C-9396-CF767C45E5AE}" type="slidenum">
              <a:rPr lang="en-GB" altLang="en-US" sz="1300"/>
              <a:pPr algn="r" eaLnBrk="1" hangingPunct="1">
                <a:spcBef>
                  <a:spcPct val="0"/>
                </a:spcBef>
              </a:pPr>
              <a:t>73</a:t>
            </a:fld>
            <a:endParaRPr lang="en-GB" altLang="en-US" sz="1300" dirty="0"/>
          </a:p>
        </p:txBody>
      </p:sp>
      <p:sp>
        <p:nvSpPr>
          <p:cNvPr id="154627" name="Rectangle 2"/>
          <p:cNvSpPr>
            <a:spLocks noGrp="1" noRot="1" noChangeAspect="1" noChangeArrowheads="1" noTextEdit="1"/>
          </p:cNvSpPr>
          <p:nvPr>
            <p:ph type="sldImg"/>
          </p:nvPr>
        </p:nvSpPr>
        <p:spPr>
          <a:xfrm>
            <a:off x="1257300" y="720725"/>
            <a:ext cx="4800600" cy="3600450"/>
          </a:xfrm>
          <a:ln/>
        </p:spPr>
      </p:sp>
      <p:sp>
        <p:nvSpPr>
          <p:cNvPr id="154628" name="Rectangle 3"/>
          <p:cNvSpPr>
            <a:spLocks noGrp="1" noChangeArrowheads="1"/>
          </p:cNvSpPr>
          <p:nvPr>
            <p:ph type="body" idx="1"/>
          </p:nvPr>
        </p:nvSpPr>
        <p:spPr>
          <a:xfrm>
            <a:off x="976561" y="4561576"/>
            <a:ext cx="5362081" cy="4318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10210700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DEBEDDF-6C8F-4F0C-ADB6-BC541B659D2D}" type="slidenum">
              <a:rPr lang="en-GB" altLang="en-US" sz="1300"/>
              <a:pPr algn="r" eaLnBrk="1" hangingPunct="1">
                <a:spcBef>
                  <a:spcPct val="0"/>
                </a:spcBef>
              </a:pPr>
              <a:t>74</a:t>
            </a:fld>
            <a:endParaRPr lang="en-GB" altLang="en-US" sz="1300" dirty="0"/>
          </a:p>
        </p:txBody>
      </p:sp>
      <p:sp>
        <p:nvSpPr>
          <p:cNvPr id="156675" name="Rectangle 2"/>
          <p:cNvSpPr>
            <a:spLocks noGrp="1" noRot="1" noChangeAspect="1" noChangeArrowheads="1" noTextEdit="1"/>
          </p:cNvSpPr>
          <p:nvPr>
            <p:ph type="sldImg"/>
          </p:nvPr>
        </p:nvSpPr>
        <p:spPr>
          <a:xfrm>
            <a:off x="1257300" y="720725"/>
            <a:ext cx="4800600" cy="3600450"/>
          </a:xfrm>
          <a:ln/>
        </p:spPr>
      </p:sp>
      <p:sp>
        <p:nvSpPr>
          <p:cNvPr id="156676" name="Rectangle 3"/>
          <p:cNvSpPr>
            <a:spLocks noGrp="1" noChangeArrowheads="1"/>
          </p:cNvSpPr>
          <p:nvPr>
            <p:ph type="body" idx="1"/>
          </p:nvPr>
        </p:nvSpPr>
        <p:spPr>
          <a:xfrm>
            <a:off x="976561" y="4561576"/>
            <a:ext cx="5362081" cy="4318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36648346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4145062" y="9121662"/>
            <a:ext cx="3170138" cy="4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9E1A5C9-1B1B-4B3D-AFA4-2F2E6A5EB49E}" type="slidenum">
              <a:rPr lang="en-GB" altLang="en-US" sz="1300"/>
              <a:pPr algn="r" eaLnBrk="1" hangingPunct="1">
                <a:spcBef>
                  <a:spcPct val="0"/>
                </a:spcBef>
              </a:pPr>
              <a:t>75</a:t>
            </a:fld>
            <a:endParaRPr lang="en-GB" altLang="en-US" sz="1300" dirty="0"/>
          </a:p>
        </p:txBody>
      </p:sp>
      <p:sp>
        <p:nvSpPr>
          <p:cNvPr id="158723" name="Rectangle 2"/>
          <p:cNvSpPr>
            <a:spLocks noGrp="1" noRot="1" noChangeAspect="1" noChangeArrowheads="1" noTextEdit="1"/>
          </p:cNvSpPr>
          <p:nvPr>
            <p:ph type="sldImg"/>
          </p:nvPr>
        </p:nvSpPr>
        <p:spPr>
          <a:xfrm>
            <a:off x="1257300" y="720725"/>
            <a:ext cx="4800600" cy="3600450"/>
          </a:xfrm>
          <a:ln/>
        </p:spPr>
      </p:sp>
      <p:sp>
        <p:nvSpPr>
          <p:cNvPr id="158724" name="Rectangle 3"/>
          <p:cNvSpPr>
            <a:spLocks noGrp="1" noChangeArrowheads="1"/>
          </p:cNvSpPr>
          <p:nvPr>
            <p:ph type="body" idx="1"/>
          </p:nvPr>
        </p:nvSpPr>
        <p:spPr>
          <a:xfrm>
            <a:off x="976561" y="4561576"/>
            <a:ext cx="5362081" cy="4318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Tree>
    <p:extLst>
      <p:ext uri="{BB962C8B-B14F-4D97-AF65-F5344CB8AC3E}">
        <p14:creationId xmlns:p14="http://schemas.microsoft.com/office/powerpoint/2010/main" val="14700295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xfrm>
            <a:off x="1258888" y="720725"/>
            <a:ext cx="4797425" cy="3598863"/>
          </a:xfrm>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D495CC-C54A-4CC1-8D45-5E3E7CE15284}" type="slidenum">
              <a:rPr lang="en-GB" altLang="en-US" sz="1300"/>
              <a:pPr>
                <a:spcBef>
                  <a:spcPct val="0"/>
                </a:spcBef>
              </a:pPr>
              <a:t>76</a:t>
            </a:fld>
            <a:endParaRPr lang="en-GB" altLang="en-US" sz="1300" dirty="0"/>
          </a:p>
        </p:txBody>
      </p:sp>
    </p:spTree>
    <p:extLst>
      <p:ext uri="{BB962C8B-B14F-4D97-AF65-F5344CB8AC3E}">
        <p14:creationId xmlns:p14="http://schemas.microsoft.com/office/powerpoint/2010/main" val="23981359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xfrm>
            <a:off x="1258888" y="720725"/>
            <a:ext cx="4797425" cy="3598863"/>
          </a:xfrm>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D495CC-C54A-4CC1-8D45-5E3E7CE15284}" type="slidenum">
              <a:rPr lang="en-GB" altLang="en-US" sz="1300"/>
              <a:pPr>
                <a:spcBef>
                  <a:spcPct val="0"/>
                </a:spcBef>
              </a:pPr>
              <a:t>77</a:t>
            </a:fld>
            <a:endParaRPr lang="en-GB" altLang="en-US" sz="1300" dirty="0"/>
          </a:p>
        </p:txBody>
      </p:sp>
    </p:spTree>
    <p:extLst>
      <p:ext uri="{BB962C8B-B14F-4D97-AF65-F5344CB8AC3E}">
        <p14:creationId xmlns:p14="http://schemas.microsoft.com/office/powerpoint/2010/main" val="23981359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xfrm>
            <a:off x="1258888" y="720725"/>
            <a:ext cx="4797425" cy="3598863"/>
          </a:xfrm>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D495CC-C54A-4CC1-8D45-5E3E7CE15284}" type="slidenum">
              <a:rPr lang="en-GB" altLang="en-US" sz="1300"/>
              <a:pPr>
                <a:spcBef>
                  <a:spcPct val="0"/>
                </a:spcBef>
              </a:pPr>
              <a:t>78</a:t>
            </a:fld>
            <a:endParaRPr lang="en-GB" altLang="en-US" sz="1300" dirty="0"/>
          </a:p>
        </p:txBody>
      </p:sp>
    </p:spTree>
    <p:extLst>
      <p:ext uri="{BB962C8B-B14F-4D97-AF65-F5344CB8AC3E}">
        <p14:creationId xmlns:p14="http://schemas.microsoft.com/office/powerpoint/2010/main" val="23981359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258888" y="720725"/>
            <a:ext cx="4797425" cy="3598863"/>
          </a:xfrm>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530142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258888" y="720725"/>
            <a:ext cx="4799012" cy="3598863"/>
          </a:xfrm>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As more countries increasingly liberalise their telecomms sectors, the rationale for regulation remains important to facilitate a smooth transition to competition, ensure equitable access to market and assist in reaching universal access/service. </a:t>
            </a:r>
          </a:p>
          <a:p>
            <a:r>
              <a:rPr lang="en-GB" altLang="en-US" dirty="0"/>
              <a:t>Even once competition is achieved, regulatory authorities continue to play an important role.</a:t>
            </a:r>
          </a:p>
          <a:p>
            <a:r>
              <a:rPr lang="en-GB" altLang="en-US" dirty="0"/>
              <a:t>However, there are many lessons already at hand for regulators to draw on, and developing countries are well placed to ensure that the tried and tested methods are used, and those that are less efficient are discarded. </a:t>
            </a:r>
          </a:p>
          <a:p>
            <a:r>
              <a:rPr lang="en-GB" altLang="en-US" dirty="0"/>
              <a:t>In addition, countries may tailor different aspects of regulation to suit their specific local contexts. The wholesale adoption of one single regulatory model from another jurisdiction is rarely sufficient on its own, and requires adaptation to different legal systems and markets. </a:t>
            </a:r>
          </a:p>
          <a:p>
            <a:r>
              <a:rPr lang="en-GB" altLang="en-US" dirty="0"/>
              <a:t>Good regulatory governance not only ensures transparency and fairness, but will facilitate clear roles and relationships between the various stakeholders and policy players concerned. </a:t>
            </a:r>
          </a:p>
          <a:p>
            <a:r>
              <a:rPr lang="en-GB" altLang="en-US" dirty="0"/>
              <a:t>Independence in the implementation of government policy is crucial to ensuring that the above goals are met. </a:t>
            </a:r>
          </a:p>
        </p:txBody>
      </p:sp>
    </p:spTree>
    <p:extLst>
      <p:ext uri="{BB962C8B-B14F-4D97-AF65-F5344CB8AC3E}">
        <p14:creationId xmlns:p14="http://schemas.microsoft.com/office/powerpoint/2010/main" val="41600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59CC486D-1784-4134-808A-964FAE2E9F2A}" type="slidenum">
              <a:rPr lang="en-GB" altLang="en-US" smtClean="0"/>
              <a:pPr>
                <a:defRPr/>
              </a:pPr>
              <a:t>9</a:t>
            </a:fld>
            <a:endParaRPr lang="en-GB" altLang="en-US" dirty="0"/>
          </a:p>
        </p:txBody>
      </p:sp>
    </p:spTree>
    <p:extLst>
      <p:ext uri="{BB962C8B-B14F-4D97-AF65-F5344CB8AC3E}">
        <p14:creationId xmlns:p14="http://schemas.microsoft.com/office/powerpoint/2010/main" val="9863701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6B6312-A361-4E5E-9413-0E55AA5B6294}" type="slidenum">
              <a:rPr lang="en-GB" altLang="en-US" sz="1300"/>
              <a:pPr>
                <a:spcBef>
                  <a:spcPct val="0"/>
                </a:spcBef>
              </a:pPr>
              <a:t>81</a:t>
            </a:fld>
            <a:endParaRPr lang="en-GB" altLang="en-US" sz="1300" dirty="0"/>
          </a:p>
        </p:txBody>
      </p:sp>
      <p:sp>
        <p:nvSpPr>
          <p:cNvPr id="218115" name="Rectangle 2"/>
          <p:cNvSpPr>
            <a:spLocks noGrp="1" noRot="1" noChangeAspect="1" noChangeArrowheads="1" noTextEdit="1"/>
          </p:cNvSpPr>
          <p:nvPr>
            <p:ph type="sldImg"/>
          </p:nvPr>
        </p:nvSpPr>
        <p:spPr>
          <a:xfrm>
            <a:off x="1258888" y="720725"/>
            <a:ext cx="4797425" cy="3598863"/>
          </a:xfrm>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760141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BF5AB1-A9F1-4137-A980-F48ECB74B94A}" type="slidenum">
              <a:rPr lang="en-GB" altLang="en-US" sz="1300"/>
              <a:pPr>
                <a:spcBef>
                  <a:spcPct val="0"/>
                </a:spcBef>
              </a:pPr>
              <a:t>82</a:t>
            </a:fld>
            <a:endParaRPr lang="en-GB" altLang="en-US" sz="1300" dirty="0"/>
          </a:p>
        </p:txBody>
      </p:sp>
      <p:sp>
        <p:nvSpPr>
          <p:cNvPr id="219139" name="Rectangle 2"/>
          <p:cNvSpPr>
            <a:spLocks noGrp="1" noRot="1" noChangeAspect="1" noChangeArrowheads="1" noTextEdit="1"/>
          </p:cNvSpPr>
          <p:nvPr>
            <p:ph type="sldImg"/>
          </p:nvPr>
        </p:nvSpPr>
        <p:spPr>
          <a:xfrm>
            <a:off x="1258888" y="720725"/>
            <a:ext cx="4797425" cy="3598863"/>
          </a:xfrm>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8679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58888" y="720725"/>
            <a:ext cx="4797425" cy="3598863"/>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Tree>
    <p:extLst>
      <p:ext uri="{BB962C8B-B14F-4D97-AF65-F5344CB8AC3E}">
        <p14:creationId xmlns:p14="http://schemas.microsoft.com/office/powerpoint/2010/main" val="3982451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creativecommons.org/licenses/by-nc-nd/2.0/za/"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creativecommons.org/licenses/by-nc-nd/2.0/z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6600" y="6308725"/>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5000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000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68663" y="6607175"/>
            <a:ext cx="4616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ZA" dirty="0"/>
          </a:p>
        </p:txBody>
      </p:sp>
      <p:sp>
        <p:nvSpPr>
          <p:cNvPr id="3" name="Subtitle 2"/>
          <p:cNvSpPr>
            <a:spLocks noGrp="1"/>
          </p:cNvSpPr>
          <p:nvPr>
            <p:ph type="subTitle" idx="1"/>
          </p:nvPr>
        </p:nvSpPr>
        <p:spPr>
          <a:xfrm>
            <a:off x="1371600" y="3861048"/>
            <a:ext cx="6400800" cy="1752600"/>
          </a:xfrm>
        </p:spPr>
        <p:txBody>
          <a:bodyPr/>
          <a:lstStyle>
            <a:lvl1pPr marL="0" indent="0" algn="ctr">
              <a:buNone/>
              <a:defRPr>
                <a:solidFill>
                  <a:srgbClr val="184B8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ZA" dirty="0"/>
          </a:p>
        </p:txBody>
      </p:sp>
      <p:pic>
        <p:nvPicPr>
          <p:cNvPr id="11" name="Picture 10" descr="A close up of a logo&#10;&#10;Description automatically generated">
            <a:extLst>
              <a:ext uri="{FF2B5EF4-FFF2-40B4-BE49-F238E27FC236}">
                <a16:creationId xmlns:a16="http://schemas.microsoft.com/office/drawing/2014/main" id="{8C3D9D86-D5F4-4B9C-A7F7-C2C72FA480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36" y="6046737"/>
            <a:ext cx="576064" cy="663625"/>
          </a:xfrm>
          <a:prstGeom prst="rect">
            <a:avLst/>
          </a:prstGeom>
        </p:spPr>
      </p:pic>
      <p:pic>
        <p:nvPicPr>
          <p:cNvPr id="13" name="Picture 12" descr="A close up of a logo&#10;&#10;Description automatically generated">
            <a:extLst>
              <a:ext uri="{FF2B5EF4-FFF2-40B4-BE49-F238E27FC236}">
                <a16:creationId xmlns:a16="http://schemas.microsoft.com/office/drawing/2014/main" id="{7F2A5F1B-40A9-44CC-B606-225D1FDD2D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737" y="6290994"/>
            <a:ext cx="2511717" cy="334895"/>
          </a:xfrm>
          <a:prstGeom prst="rect">
            <a:avLst/>
          </a:prstGeom>
        </p:spPr>
      </p:pic>
    </p:spTree>
    <p:extLst>
      <p:ext uri="{BB962C8B-B14F-4D97-AF65-F5344CB8AC3E}">
        <p14:creationId xmlns:p14="http://schemas.microsoft.com/office/powerpoint/2010/main" val="254268246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7A2C-246F-483F-BED2-688F7DC698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7D838C1-6F31-4F6D-8D75-71F0C771FB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BFC6C8-CC9F-4250-AD2C-3BE205B954B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6D7FD37B-7B69-4AFC-99C1-ADC803394CDF}"/>
              </a:ext>
            </a:extLst>
          </p:cNvPr>
          <p:cNvSpPr>
            <a:spLocks noGrp="1"/>
          </p:cNvSpPr>
          <p:nvPr>
            <p:ph type="ftr" sz="quarter" idx="11"/>
          </p:nvPr>
        </p:nvSpPr>
        <p:spPr/>
        <p:txBody>
          <a:bodyPr/>
          <a:lstStyle>
            <a:lvl1pPr>
              <a:defRPr/>
            </a:lvl1pPr>
          </a:lstStyle>
          <a:p>
            <a:r>
              <a:rPr lang="en-GB" altLang="en-US"/>
              <a:t>Licensed under a </a:t>
            </a:r>
            <a:r>
              <a:rPr lang="en-GB" altLang="en-US">
                <a:solidFill>
                  <a:schemeClr val="tx2"/>
                </a:solidFill>
                <a:hlinkClick r:id="rId2"/>
              </a:rPr>
              <a:t>Creative Commons Attribution NonCommercial NoDerivs 2.0 SA Licence</a:t>
            </a:r>
            <a:r>
              <a:rPr lang="en-GB" altLang="en-US" sz="2000">
                <a:solidFill>
                  <a:schemeClr val="tx2"/>
                </a:solidFill>
                <a:latin typeface="Times New Roman" panose="02020603050405020304" pitchFamily="18" charset="0"/>
              </a:rPr>
              <a:t> </a:t>
            </a:r>
          </a:p>
        </p:txBody>
      </p:sp>
    </p:spTree>
    <p:extLst>
      <p:ext uri="{BB962C8B-B14F-4D97-AF65-F5344CB8AC3E}">
        <p14:creationId xmlns:p14="http://schemas.microsoft.com/office/powerpoint/2010/main" val="3044015272"/>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0866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48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Lst>
  <p:transition>
    <p:zoom/>
  </p:transition>
  <p:hf sldNum="0" hdr="0" dt="0"/>
  <p:txStyles>
    <p:titleStyle>
      <a:lvl1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har char="•"/>
        <a:defRPr sz="3200">
          <a:solidFill>
            <a:srgbClr val="184B88"/>
          </a:solidFill>
          <a:latin typeface="+mn-lt"/>
          <a:ea typeface="+mn-ea"/>
          <a:cs typeface="+mn-cs"/>
        </a:defRPr>
      </a:lvl1pPr>
      <a:lvl2pPr marL="742950" indent="-285750" algn="l" rtl="0" eaLnBrk="0" fontAlgn="base" hangingPunct="0">
        <a:spcBef>
          <a:spcPct val="20000"/>
        </a:spcBef>
        <a:spcAft>
          <a:spcPct val="0"/>
        </a:spcAft>
        <a:buChar char="–"/>
        <a:defRPr sz="2800">
          <a:solidFill>
            <a:srgbClr val="184B88"/>
          </a:solidFill>
          <a:latin typeface="+mn-lt"/>
        </a:defRPr>
      </a:lvl2pPr>
      <a:lvl3pPr marL="1143000" indent="-228600" algn="l" rtl="0" eaLnBrk="0" fontAlgn="base" hangingPunct="0">
        <a:spcBef>
          <a:spcPct val="20000"/>
        </a:spcBef>
        <a:spcAft>
          <a:spcPct val="0"/>
        </a:spcAft>
        <a:buChar char="•"/>
        <a:defRPr sz="2400">
          <a:solidFill>
            <a:srgbClr val="184B88"/>
          </a:solidFill>
          <a:latin typeface="+mn-lt"/>
        </a:defRPr>
      </a:lvl3pPr>
      <a:lvl4pPr marL="1600200" indent="-228600" algn="l" rtl="0" eaLnBrk="0" fontAlgn="base" hangingPunct="0">
        <a:spcBef>
          <a:spcPct val="20000"/>
        </a:spcBef>
        <a:spcAft>
          <a:spcPct val="0"/>
        </a:spcAft>
        <a:buChar char="–"/>
        <a:defRPr sz="2000">
          <a:solidFill>
            <a:srgbClr val="184B88"/>
          </a:solidFill>
          <a:latin typeface="+mn-lt"/>
        </a:defRPr>
      </a:lvl4pPr>
      <a:lvl5pPr marL="2057400" indent="-228600" algn="l" rtl="0" eaLnBrk="0" fontAlgn="base" hangingPunct="0">
        <a:spcBef>
          <a:spcPct val="20000"/>
        </a:spcBef>
        <a:spcAft>
          <a:spcPct val="0"/>
        </a:spcAft>
        <a:buChar char="»"/>
        <a:defRPr sz="2000">
          <a:solidFill>
            <a:srgbClr val="184B8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nc-nd/2.0/z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hyperlink" Target="http://creativecommons.org/licenses/by-nc-nd/2.0/z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creativecommons.org/licenses/by-nc-nd/2.0/za/"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creativecommons.org/licenses/by-nc-nd/2.0/za/"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hyperlink" Target="http://creativecommons.org/licenses/by-nc-nd/2.0/za/"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74.xml.rels><?xml version="1.0" encoding="UTF-8" standalone="yes"?>
<Relationships xmlns="http://schemas.openxmlformats.org/package/2006/relationships"><Relationship Id="rId3" Type="http://schemas.openxmlformats.org/officeDocument/2006/relationships/hyperlink" Target="http://creativecommons.org/licenses/by-nc-nd/2.0/za/"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72.png"/><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hyperlink" Target="http://creativecommons.org/licenses/by-nc-nd/2.0/za/"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9.w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6386" name="Picture 2"/>
          <p:cNvPicPr>
            <a:picLocks noGrp="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95288" y="901700"/>
            <a:ext cx="8364537" cy="5956300"/>
          </a:xfrm>
          <a:noFill/>
        </p:spPr>
      </p:pic>
      <p:sp>
        <p:nvSpPr>
          <p:cNvPr id="10243" name="Rectangle 3"/>
          <p:cNvSpPr>
            <a:spLocks noGrp="1" noChangeArrowheads="1"/>
          </p:cNvSpPr>
          <p:nvPr>
            <p:ph type="title" idx="4294967295"/>
          </p:nvPr>
        </p:nvSpPr>
        <p:spPr>
          <a:xfrm>
            <a:off x="0" y="0"/>
            <a:ext cx="9144000" cy="1052513"/>
          </a:xfrm>
        </p:spPr>
        <p:txBody>
          <a:bodyPr/>
          <a:lstStyle/>
          <a:p>
            <a:pPr>
              <a:defRPr/>
            </a:pPr>
            <a:r>
              <a:rPr lang="en-ZA" noProof="0" dirty="0">
                <a:latin typeface="Tahoma" pitchFamily="34" charset="0"/>
              </a:rPr>
              <a:t>Forces driving ICT sector reform</a:t>
            </a:r>
          </a:p>
        </p:txBody>
      </p:sp>
      <p:sp>
        <p:nvSpPr>
          <p:cNvPr id="16388" name="Text Box 4"/>
          <p:cNvSpPr txBox="1">
            <a:spLocks noChangeArrowheads="1"/>
          </p:cNvSpPr>
          <p:nvPr/>
        </p:nvSpPr>
        <p:spPr bwMode="auto">
          <a:xfrm>
            <a:off x="5940425" y="6308725"/>
            <a:ext cx="2544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400" dirty="0">
                <a:solidFill>
                  <a:schemeClr val="tx1"/>
                </a:solidFill>
                <a:latin typeface="Tahoma" panose="020B0604030504040204" pitchFamily="34" charset="0"/>
              </a:rPr>
              <a:t>Source:  Beardsley et al, 2002</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8027988" y="3213100"/>
            <a:ext cx="792162" cy="35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1863682" name="Rectangle 2"/>
          <p:cNvSpPr>
            <a:spLocks noGrp="1" noChangeArrowheads="1"/>
          </p:cNvSpPr>
          <p:nvPr>
            <p:ph type="title" idx="4294967295"/>
          </p:nvPr>
        </p:nvSpPr>
        <p:spPr>
          <a:xfrm>
            <a:off x="0" y="0"/>
            <a:ext cx="7812088" cy="1412875"/>
          </a:xfrm>
        </p:spPr>
        <p:txBody>
          <a:bodyPr/>
          <a:lstStyle/>
          <a:p>
            <a:pPr eaLnBrk="1" hangingPunct="1">
              <a:defRPr/>
            </a:pPr>
            <a:r>
              <a:rPr lang="en-ZA" sz="4200" noProof="0" dirty="0">
                <a:latin typeface="Tahoma" pitchFamily="34" charset="0"/>
                <a:cs typeface="Tahoma" pitchFamily="34" charset="0"/>
              </a:rPr>
              <a:t>Components of ICT sector reform</a:t>
            </a:r>
          </a:p>
        </p:txBody>
      </p:sp>
      <p:sp>
        <p:nvSpPr>
          <p:cNvPr id="1863683" name="Rectangle 3"/>
          <p:cNvSpPr>
            <a:spLocks noGrp="1" noChangeArrowheads="1"/>
          </p:cNvSpPr>
          <p:nvPr>
            <p:ph type="body" idx="4294967295"/>
          </p:nvPr>
        </p:nvSpPr>
        <p:spPr>
          <a:xfrm>
            <a:off x="323850" y="1412875"/>
            <a:ext cx="7848600" cy="4968875"/>
          </a:xfrm>
        </p:spPr>
        <p:txBody>
          <a:bodyPr/>
          <a:lstStyle/>
          <a:p>
            <a:pPr eaLnBrk="1" hangingPunct="1">
              <a:lnSpc>
                <a:spcPct val="80000"/>
              </a:lnSpc>
            </a:pPr>
            <a:r>
              <a:rPr lang="en-ZA" altLang="en-US" sz="2000" b="1" noProof="0" dirty="0">
                <a:latin typeface="Tahoma" panose="020B0604030504040204" pitchFamily="34" charset="0"/>
                <a:cs typeface="Tahoma" panose="020B0604030504040204" pitchFamily="34" charset="0"/>
              </a:rPr>
              <a:t>Separation of powers &amp; functions</a:t>
            </a:r>
            <a:r>
              <a:rPr lang="en-ZA" altLang="en-US" sz="1900" b="1" noProof="0" dirty="0">
                <a:latin typeface="Tahoma" panose="020B0604030504040204" pitchFamily="34" charset="0"/>
                <a:cs typeface="Tahoma" panose="020B0604030504040204" pitchFamily="34" charset="0"/>
              </a:rPr>
              <a:t> </a:t>
            </a:r>
          </a:p>
          <a:p>
            <a:pPr lvl="1" eaLnBrk="1" hangingPunct="1">
              <a:lnSpc>
                <a:spcPct val="80000"/>
              </a:lnSpc>
            </a:pPr>
            <a:r>
              <a:rPr lang="en-ZA" altLang="en-US" sz="2000" b="1" noProof="0" dirty="0">
                <a:latin typeface="Tahoma" panose="020B0604030504040204" pitchFamily="34" charset="0"/>
                <a:cs typeface="Tahoma" panose="020B0604030504040204" pitchFamily="34" charset="0"/>
              </a:rPr>
              <a:t>Policy formulation  </a:t>
            </a:r>
            <a:r>
              <a:rPr lang="en-ZA" altLang="en-US" sz="2000" b="1" noProof="0" dirty="0">
                <a:latin typeface="Tahoma" panose="020B0604030504040204" pitchFamily="34" charset="0"/>
                <a:cs typeface="Tahoma" panose="020B0604030504040204" pitchFamily="34" charset="0"/>
                <a:sym typeface="Wingdings" panose="05000000000000000000" pitchFamily="2" charset="2"/>
              </a:rPr>
              <a:t></a:t>
            </a:r>
            <a:r>
              <a:rPr lang="en-ZA" altLang="en-US" sz="2000" b="1" noProof="0" dirty="0">
                <a:latin typeface="Tahoma" panose="020B0604030504040204" pitchFamily="34" charset="0"/>
                <a:cs typeface="Tahoma" panose="020B0604030504040204" pitchFamily="34" charset="0"/>
              </a:rPr>
              <a:t>  government  </a:t>
            </a:r>
          </a:p>
          <a:p>
            <a:pPr lvl="1" eaLnBrk="1" hangingPunct="1">
              <a:lnSpc>
                <a:spcPct val="80000"/>
              </a:lnSpc>
            </a:pPr>
            <a:r>
              <a:rPr lang="en-ZA" altLang="en-US" sz="2000" b="1" noProof="0" dirty="0">
                <a:latin typeface="Tahoma" panose="020B0604030504040204" pitchFamily="34" charset="0"/>
                <a:cs typeface="Tahoma" panose="020B0604030504040204" pitchFamily="34" charset="0"/>
              </a:rPr>
              <a:t>Telecomms regulation </a:t>
            </a:r>
            <a:r>
              <a:rPr lang="en-ZA" altLang="en-US" sz="2000" b="1" noProof="0" dirty="0">
                <a:latin typeface="Tahoma" panose="020B0604030504040204" pitchFamily="34" charset="0"/>
                <a:cs typeface="Tahoma" panose="020B0604030504040204" pitchFamily="34" charset="0"/>
                <a:sym typeface="Wingdings" panose="05000000000000000000" pitchFamily="2" charset="2"/>
              </a:rPr>
              <a:t></a:t>
            </a:r>
            <a:r>
              <a:rPr lang="en-ZA" altLang="en-US" sz="2000" b="1" noProof="0" dirty="0">
                <a:latin typeface="Tahoma" panose="020B0604030504040204" pitchFamily="34" charset="0"/>
                <a:cs typeface="Tahoma" panose="020B0604030504040204" pitchFamily="34" charset="0"/>
              </a:rPr>
              <a:t> independent regulator</a:t>
            </a:r>
          </a:p>
          <a:p>
            <a:pPr lvl="1" eaLnBrk="1" hangingPunct="1">
              <a:lnSpc>
                <a:spcPct val="80000"/>
              </a:lnSpc>
            </a:pPr>
            <a:r>
              <a:rPr lang="en-ZA" altLang="en-US" sz="2000" b="1" noProof="0" dirty="0">
                <a:latin typeface="Tahoma" panose="020B0604030504040204" pitchFamily="34" charset="0"/>
                <a:cs typeface="Tahoma" panose="020B0604030504040204" pitchFamily="34" charset="0"/>
              </a:rPr>
              <a:t>Telecomms services </a:t>
            </a:r>
            <a:r>
              <a:rPr lang="en-ZA" altLang="en-US" sz="2000" b="1" noProof="0" dirty="0">
                <a:latin typeface="Tahoma" panose="020B0604030504040204" pitchFamily="34" charset="0"/>
                <a:cs typeface="Tahoma" panose="020B0604030504040204" pitchFamily="34" charset="0"/>
                <a:sym typeface="Wingdings" panose="05000000000000000000" pitchFamily="2" charset="2"/>
              </a:rPr>
              <a:t></a:t>
            </a:r>
            <a:r>
              <a:rPr lang="en-ZA" altLang="en-US" sz="2000" b="1" noProof="0" dirty="0">
                <a:latin typeface="Tahoma" panose="020B0604030504040204" pitchFamily="34" charset="0"/>
                <a:cs typeface="Tahoma" panose="020B0604030504040204" pitchFamily="34" charset="0"/>
              </a:rPr>
              <a:t> commercial operators</a:t>
            </a:r>
          </a:p>
          <a:p>
            <a:pPr eaLnBrk="1" hangingPunct="1">
              <a:lnSpc>
                <a:spcPct val="80000"/>
              </a:lnSpc>
            </a:pPr>
            <a:r>
              <a:rPr lang="en-ZA" altLang="en-US" sz="2000" noProof="0" dirty="0">
                <a:latin typeface="Tahoma" panose="020B0604030504040204" pitchFamily="34" charset="0"/>
                <a:cs typeface="Tahoma" panose="020B0604030504040204" pitchFamily="34" charset="0"/>
              </a:rPr>
              <a:t>Separation of posts &amp; telecomms</a:t>
            </a:r>
          </a:p>
          <a:p>
            <a:pPr eaLnBrk="1" hangingPunct="1">
              <a:lnSpc>
                <a:spcPct val="80000"/>
              </a:lnSpc>
            </a:pPr>
            <a:r>
              <a:rPr lang="en-ZA" altLang="en-US" sz="2000" noProof="0" dirty="0">
                <a:latin typeface="Tahoma" panose="020B0604030504040204" pitchFamily="34" charset="0"/>
                <a:cs typeface="Tahoma" panose="020B0604030504040204" pitchFamily="34" charset="0"/>
              </a:rPr>
              <a:t>Commercialisation of service providers</a:t>
            </a:r>
          </a:p>
          <a:p>
            <a:pPr eaLnBrk="1" hangingPunct="1">
              <a:lnSpc>
                <a:spcPct val="80000"/>
              </a:lnSpc>
            </a:pPr>
            <a:r>
              <a:rPr lang="en-ZA" altLang="en-US" sz="2000" noProof="0" dirty="0">
                <a:latin typeface="Tahoma" panose="020B0604030504040204" pitchFamily="34" charset="0"/>
                <a:cs typeface="Tahoma" panose="020B0604030504040204" pitchFamily="34" charset="0"/>
              </a:rPr>
              <a:t>National telecomms / information society policies</a:t>
            </a:r>
          </a:p>
          <a:p>
            <a:pPr eaLnBrk="1" hangingPunct="1">
              <a:lnSpc>
                <a:spcPct val="80000"/>
              </a:lnSpc>
            </a:pPr>
            <a:r>
              <a:rPr lang="en-ZA" altLang="en-US" sz="2000" b="1" noProof="0" dirty="0">
                <a:solidFill>
                  <a:srgbClr val="C00000"/>
                </a:solidFill>
                <a:latin typeface="Tahoma" panose="020B0604030504040204" pitchFamily="34" charset="0"/>
                <a:cs typeface="Tahoma" panose="020B0604030504040204" pitchFamily="34" charset="0"/>
              </a:rPr>
              <a:t>Privatisation</a:t>
            </a:r>
            <a:r>
              <a:rPr lang="en-ZA" altLang="en-US" sz="2000" noProof="0" dirty="0">
                <a:latin typeface="Tahoma" panose="020B0604030504040204" pitchFamily="34" charset="0"/>
                <a:cs typeface="Tahoma" panose="020B0604030504040204" pitchFamily="34" charset="0"/>
              </a:rPr>
              <a:t> of the incumbent (SEP / IPO)</a:t>
            </a:r>
          </a:p>
          <a:p>
            <a:pPr eaLnBrk="1" hangingPunct="1">
              <a:lnSpc>
                <a:spcPct val="80000"/>
              </a:lnSpc>
            </a:pPr>
            <a:r>
              <a:rPr lang="en-ZA" altLang="en-US" sz="2000" noProof="0" dirty="0">
                <a:latin typeface="Tahoma" panose="020B0604030504040204" pitchFamily="34" charset="0"/>
                <a:cs typeface="Tahoma" panose="020B0604030504040204" pitchFamily="34" charset="0"/>
              </a:rPr>
              <a:t>Creation of an independent sector </a:t>
            </a:r>
            <a:r>
              <a:rPr lang="en-ZA" altLang="en-US" sz="2000" b="1" noProof="0" dirty="0">
                <a:solidFill>
                  <a:srgbClr val="C00000"/>
                </a:solidFill>
                <a:latin typeface="Tahoma" panose="020B0604030504040204" pitchFamily="34" charset="0"/>
                <a:cs typeface="Tahoma" panose="020B0604030504040204" pitchFamily="34" charset="0"/>
              </a:rPr>
              <a:t>regulator</a:t>
            </a:r>
          </a:p>
          <a:p>
            <a:pPr eaLnBrk="1" hangingPunct="1">
              <a:lnSpc>
                <a:spcPct val="80000"/>
              </a:lnSpc>
            </a:pPr>
            <a:r>
              <a:rPr lang="en-ZA" altLang="en-US" sz="2000" noProof="0" dirty="0">
                <a:latin typeface="Tahoma" panose="020B0604030504040204" pitchFamily="34" charset="0"/>
                <a:cs typeface="Tahoma" panose="020B0604030504040204" pitchFamily="34" charset="0"/>
              </a:rPr>
              <a:t>Licensing new mobile operators &amp; additional PSTS /       broadcasting providers </a:t>
            </a:r>
          </a:p>
          <a:p>
            <a:pPr eaLnBrk="1" hangingPunct="1">
              <a:lnSpc>
                <a:spcPct val="80000"/>
              </a:lnSpc>
            </a:pPr>
            <a:r>
              <a:rPr lang="en-ZA" altLang="en-US" sz="2000" noProof="0" dirty="0">
                <a:latin typeface="Tahoma" panose="020B0604030504040204" pitchFamily="34" charset="0"/>
                <a:cs typeface="Tahoma" panose="020B0604030504040204" pitchFamily="34" charset="0"/>
              </a:rPr>
              <a:t>Liberalisation  -  telecomms </a:t>
            </a:r>
            <a:r>
              <a:rPr lang="en-ZA" altLang="en-US" sz="2000" b="1" noProof="0" dirty="0">
                <a:solidFill>
                  <a:srgbClr val="C00000"/>
                </a:solidFill>
                <a:latin typeface="Tahoma" panose="020B0604030504040204" pitchFamily="34" charset="0"/>
                <a:cs typeface="Tahoma" panose="020B0604030504040204" pitchFamily="34" charset="0"/>
              </a:rPr>
              <a:t>competition</a:t>
            </a:r>
          </a:p>
          <a:p>
            <a:pPr eaLnBrk="1" hangingPunct="1">
              <a:lnSpc>
                <a:spcPct val="80000"/>
              </a:lnSpc>
            </a:pPr>
            <a:r>
              <a:rPr lang="en-ZA" altLang="en-US" sz="2000" noProof="0" dirty="0">
                <a:latin typeface="Tahoma" panose="020B0604030504040204" pitchFamily="34" charset="0"/>
                <a:cs typeface="Tahoma" panose="020B0604030504040204" pitchFamily="34" charset="0"/>
              </a:rPr>
              <a:t>Rate rebalancing (local vs international call charges)</a:t>
            </a:r>
          </a:p>
          <a:p>
            <a:pPr eaLnBrk="1" hangingPunct="1">
              <a:lnSpc>
                <a:spcPct val="80000"/>
              </a:lnSpc>
            </a:pPr>
            <a:r>
              <a:rPr lang="en-ZA" altLang="en-US" sz="2000" noProof="0" dirty="0">
                <a:latin typeface="Tahoma" panose="020B0604030504040204" pitchFamily="34" charset="0"/>
                <a:cs typeface="Tahoma" panose="020B0604030504040204" pitchFamily="34" charset="0"/>
              </a:rPr>
              <a:t>Interconnection requirements</a:t>
            </a:r>
          </a:p>
          <a:p>
            <a:pPr eaLnBrk="1" hangingPunct="1">
              <a:lnSpc>
                <a:spcPct val="80000"/>
              </a:lnSpc>
            </a:pPr>
            <a:r>
              <a:rPr lang="en-ZA" altLang="en-US" sz="2000" noProof="0" dirty="0">
                <a:latin typeface="Tahoma" panose="020B0604030504040204" pitchFamily="34" charset="0"/>
                <a:cs typeface="Tahoma" panose="020B0604030504040204" pitchFamily="34" charset="0"/>
              </a:rPr>
              <a:t>Universal service &amp; universal access interventions</a:t>
            </a:r>
          </a:p>
          <a:p>
            <a:pPr eaLnBrk="1" hangingPunct="1">
              <a:lnSpc>
                <a:spcPct val="80000"/>
              </a:lnSpc>
            </a:pPr>
            <a:r>
              <a:rPr lang="en-ZA" altLang="en-US" sz="2000" noProof="0" dirty="0">
                <a:latin typeface="Tahoma" panose="020B0604030504040204" pitchFamily="34" charset="0"/>
                <a:cs typeface="Tahoma" panose="020B0604030504040204" pitchFamily="34" charset="0"/>
              </a:rPr>
              <a:t>Regulation  </a:t>
            </a:r>
            <a:r>
              <a:rPr lang="en-ZA" altLang="en-US" sz="2000" noProof="0" dirty="0">
                <a:latin typeface="Tahoma" panose="020B0604030504040204" pitchFamily="34" charset="0"/>
                <a:cs typeface="Tahoma" panose="020B0604030504040204" pitchFamily="34" charset="0"/>
                <a:sym typeface="Wingdings" panose="05000000000000000000" pitchFamily="2" charset="2"/>
              </a:rPr>
              <a:t>  deregulation    re-regulation</a:t>
            </a:r>
            <a:endParaRPr lang="en-ZA" altLang="en-US" sz="2000" noProof="0" dirty="0">
              <a:latin typeface="Tahoma" panose="020B0604030504040204" pitchFamily="34" charset="0"/>
              <a:cs typeface="Tahoma" panose="020B0604030504040204" pitchFamily="34" charset="0"/>
            </a:endParaRPr>
          </a:p>
          <a:p>
            <a:pPr eaLnBrk="1" hangingPunct="1">
              <a:lnSpc>
                <a:spcPct val="80000"/>
              </a:lnSpc>
            </a:pPr>
            <a:endParaRPr lang="en-ZA" altLang="en-US" sz="2000" noProof="0" dirty="0">
              <a:latin typeface="Tahoma" panose="020B0604030504040204" pitchFamily="34" charset="0"/>
              <a:cs typeface="Tahoma" panose="020B0604030504040204" pitchFamily="34" charset="0"/>
            </a:endParaRPr>
          </a:p>
        </p:txBody>
      </p:sp>
      <p:pic>
        <p:nvPicPr>
          <p:cNvPr id="18437" name="Picture 5" descr="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2565400"/>
            <a:ext cx="20891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63683">
                                            <p:txEl>
                                              <p:pRg st="4" end="4"/>
                                            </p:txEl>
                                          </p:spTgt>
                                        </p:tgtEl>
                                        <p:attrNameLst>
                                          <p:attrName>style.visibility</p:attrName>
                                        </p:attrNameLst>
                                      </p:cBhvr>
                                      <p:to>
                                        <p:strVal val="visible"/>
                                      </p:to>
                                    </p:set>
                                    <p:anim calcmode="lin" valueType="num">
                                      <p:cBhvr additive="base">
                                        <p:cTn id="7" dur="500" fill="hold"/>
                                        <p:tgtEl>
                                          <p:spTgt spid="186368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683">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63683">
                                            <p:txEl>
                                              <p:pRg st="5" end="5"/>
                                            </p:txEl>
                                          </p:spTgt>
                                        </p:tgtEl>
                                        <p:attrNameLst>
                                          <p:attrName>style.visibility</p:attrName>
                                        </p:attrNameLst>
                                      </p:cBhvr>
                                      <p:to>
                                        <p:strVal val="visible"/>
                                      </p:to>
                                    </p:set>
                                    <p:anim calcmode="lin" valueType="num">
                                      <p:cBhvr additive="base">
                                        <p:cTn id="11" dur="500" fill="hold"/>
                                        <p:tgtEl>
                                          <p:spTgt spid="186368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63683">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63683">
                                            <p:txEl>
                                              <p:pRg st="6" end="6"/>
                                            </p:txEl>
                                          </p:spTgt>
                                        </p:tgtEl>
                                        <p:attrNameLst>
                                          <p:attrName>style.visibility</p:attrName>
                                        </p:attrNameLst>
                                      </p:cBhvr>
                                      <p:to>
                                        <p:strVal val="visible"/>
                                      </p:to>
                                    </p:set>
                                    <p:anim calcmode="lin" valueType="num">
                                      <p:cBhvr additive="base">
                                        <p:cTn id="15" dur="500" fill="hold"/>
                                        <p:tgtEl>
                                          <p:spTgt spid="1863683">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63683">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863683">
                                            <p:txEl>
                                              <p:pRg st="7" end="7"/>
                                            </p:txEl>
                                          </p:spTgt>
                                        </p:tgtEl>
                                        <p:attrNameLst>
                                          <p:attrName>style.visibility</p:attrName>
                                        </p:attrNameLst>
                                      </p:cBhvr>
                                      <p:to>
                                        <p:strVal val="visible"/>
                                      </p:to>
                                    </p:set>
                                    <p:anim calcmode="lin" valueType="num">
                                      <p:cBhvr additive="base">
                                        <p:cTn id="19" dur="500" fill="hold"/>
                                        <p:tgtEl>
                                          <p:spTgt spid="186368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63683">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63683">
                                            <p:txEl>
                                              <p:pRg st="10" end="10"/>
                                            </p:txEl>
                                          </p:spTgt>
                                        </p:tgtEl>
                                        <p:attrNameLst>
                                          <p:attrName>style.visibility</p:attrName>
                                        </p:attrNameLst>
                                      </p:cBhvr>
                                      <p:to>
                                        <p:strVal val="visible"/>
                                      </p:to>
                                    </p:set>
                                    <p:anim calcmode="lin" valueType="num">
                                      <p:cBhvr additive="base">
                                        <p:cTn id="23" dur="500" fill="hold"/>
                                        <p:tgtEl>
                                          <p:spTgt spid="1863683">
                                            <p:txEl>
                                              <p:pRg st="10" end="1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63683">
                                            <p:txEl>
                                              <p:pRg st="10" end="1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63683">
                                            <p:txEl>
                                              <p:pRg st="9" end="9"/>
                                            </p:txEl>
                                          </p:spTgt>
                                        </p:tgtEl>
                                        <p:attrNameLst>
                                          <p:attrName>style.visibility</p:attrName>
                                        </p:attrNameLst>
                                      </p:cBhvr>
                                      <p:to>
                                        <p:strVal val="visible"/>
                                      </p:to>
                                    </p:set>
                                    <p:anim calcmode="lin" valueType="num">
                                      <p:cBhvr additive="base">
                                        <p:cTn id="27" dur="500" fill="hold"/>
                                        <p:tgtEl>
                                          <p:spTgt spid="1863683">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63683">
                                            <p:txEl>
                                              <p:pRg st="9" end="9"/>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63683">
                                            <p:txEl>
                                              <p:pRg st="8" end="8"/>
                                            </p:txEl>
                                          </p:spTgt>
                                        </p:tgtEl>
                                        <p:attrNameLst>
                                          <p:attrName>style.visibility</p:attrName>
                                        </p:attrNameLst>
                                      </p:cBhvr>
                                      <p:to>
                                        <p:strVal val="visible"/>
                                      </p:to>
                                    </p:set>
                                    <p:anim calcmode="lin" valueType="num">
                                      <p:cBhvr additive="base">
                                        <p:cTn id="31" dur="500" fill="hold"/>
                                        <p:tgtEl>
                                          <p:spTgt spid="186368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63683">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63683">
                                            <p:txEl>
                                              <p:pRg st="11" end="11"/>
                                            </p:txEl>
                                          </p:spTgt>
                                        </p:tgtEl>
                                        <p:attrNameLst>
                                          <p:attrName>style.visibility</p:attrName>
                                        </p:attrNameLst>
                                      </p:cBhvr>
                                      <p:to>
                                        <p:strVal val="visible"/>
                                      </p:to>
                                    </p:set>
                                    <p:anim calcmode="lin" valueType="num">
                                      <p:cBhvr additive="base">
                                        <p:cTn id="35" dur="500" fill="hold"/>
                                        <p:tgtEl>
                                          <p:spTgt spid="1863683">
                                            <p:txEl>
                                              <p:pRg st="11" end="1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63683">
                                            <p:txEl>
                                              <p:pRg st="11" end="11"/>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63683">
                                            <p:txEl>
                                              <p:pRg st="12" end="12"/>
                                            </p:txEl>
                                          </p:spTgt>
                                        </p:tgtEl>
                                        <p:attrNameLst>
                                          <p:attrName>style.visibility</p:attrName>
                                        </p:attrNameLst>
                                      </p:cBhvr>
                                      <p:to>
                                        <p:strVal val="visible"/>
                                      </p:to>
                                    </p:set>
                                    <p:anim calcmode="lin" valueType="num">
                                      <p:cBhvr additive="base">
                                        <p:cTn id="39" dur="500" fill="hold"/>
                                        <p:tgtEl>
                                          <p:spTgt spid="1863683">
                                            <p:txEl>
                                              <p:pRg st="12" end="1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63683">
                                            <p:txEl>
                                              <p:pRg st="12" end="12"/>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863683">
                                            <p:txEl>
                                              <p:pRg st="13" end="13"/>
                                            </p:txEl>
                                          </p:spTgt>
                                        </p:tgtEl>
                                        <p:attrNameLst>
                                          <p:attrName>style.visibility</p:attrName>
                                        </p:attrNameLst>
                                      </p:cBhvr>
                                      <p:to>
                                        <p:strVal val="visible"/>
                                      </p:to>
                                    </p:set>
                                    <p:anim calcmode="lin" valueType="num">
                                      <p:cBhvr additive="base">
                                        <p:cTn id="43" dur="500" fill="hold"/>
                                        <p:tgtEl>
                                          <p:spTgt spid="1863683">
                                            <p:txEl>
                                              <p:pRg st="13" end="1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63683">
                                            <p:txEl>
                                              <p:pRg st="13" end="13"/>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863683">
                                            <p:txEl>
                                              <p:pRg st="14" end="14"/>
                                            </p:txEl>
                                          </p:spTgt>
                                        </p:tgtEl>
                                        <p:attrNameLst>
                                          <p:attrName>style.visibility</p:attrName>
                                        </p:attrNameLst>
                                      </p:cBhvr>
                                      <p:to>
                                        <p:strVal val="visible"/>
                                      </p:to>
                                    </p:set>
                                    <p:anim calcmode="lin" valueType="num">
                                      <p:cBhvr additive="base">
                                        <p:cTn id="47" dur="500" fill="hold"/>
                                        <p:tgtEl>
                                          <p:spTgt spid="1863683">
                                            <p:txEl>
                                              <p:pRg st="14" end="1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86368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863683">
                                            <p:txEl>
                                              <p:pRg st="0" end="0"/>
                                            </p:txEl>
                                          </p:spTgt>
                                        </p:tgtEl>
                                        <p:attrNameLst>
                                          <p:attrName>style.visibility</p:attrName>
                                        </p:attrNameLst>
                                      </p:cBhvr>
                                      <p:to>
                                        <p:strVal val="visible"/>
                                      </p:to>
                                    </p:set>
                                    <p:anim calcmode="lin" valueType="num">
                                      <p:cBhvr additive="base">
                                        <p:cTn id="53" dur="500" fill="hold"/>
                                        <p:tgtEl>
                                          <p:spTgt spid="186368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63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863683">
                                            <p:txEl>
                                              <p:pRg st="1" end="1"/>
                                            </p:txEl>
                                          </p:spTgt>
                                        </p:tgtEl>
                                        <p:attrNameLst>
                                          <p:attrName>style.visibility</p:attrName>
                                        </p:attrNameLst>
                                      </p:cBhvr>
                                      <p:to>
                                        <p:strVal val="visible"/>
                                      </p:to>
                                    </p:set>
                                    <p:anim calcmode="lin" valueType="num">
                                      <p:cBhvr additive="base">
                                        <p:cTn id="59" dur="500" fill="hold"/>
                                        <p:tgtEl>
                                          <p:spTgt spid="1863683">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63683">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863683">
                                            <p:txEl>
                                              <p:pRg st="2" end="2"/>
                                            </p:txEl>
                                          </p:spTgt>
                                        </p:tgtEl>
                                        <p:attrNameLst>
                                          <p:attrName>style.visibility</p:attrName>
                                        </p:attrNameLst>
                                      </p:cBhvr>
                                      <p:to>
                                        <p:strVal val="visible"/>
                                      </p:to>
                                    </p:set>
                                    <p:anim calcmode="lin" valueType="num">
                                      <p:cBhvr additive="base">
                                        <p:cTn id="63" dur="500" fill="hold"/>
                                        <p:tgtEl>
                                          <p:spTgt spid="1863683">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63683">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63683">
                                            <p:txEl>
                                              <p:pRg st="3" end="3"/>
                                            </p:txEl>
                                          </p:spTgt>
                                        </p:tgtEl>
                                        <p:attrNameLst>
                                          <p:attrName>style.visibility</p:attrName>
                                        </p:attrNameLst>
                                      </p:cBhvr>
                                      <p:to>
                                        <p:strVal val="visible"/>
                                      </p:to>
                                    </p:set>
                                    <p:anim calcmode="lin" valueType="num">
                                      <p:cBhvr additive="base">
                                        <p:cTn id="67" dur="500" fill="hold"/>
                                        <p:tgtEl>
                                          <p:spTgt spid="1863683">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63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290" name="Rectangle 3"/>
          <p:cNvSpPr>
            <a:spLocks noGrp="1" noChangeArrowheads="1"/>
          </p:cNvSpPr>
          <p:nvPr>
            <p:ph type="title" idx="4294967295"/>
          </p:nvPr>
        </p:nvSpPr>
        <p:spPr>
          <a:xfrm>
            <a:off x="0" y="0"/>
            <a:ext cx="9144000" cy="908050"/>
          </a:xfrm>
        </p:spPr>
        <p:txBody>
          <a:bodyPr/>
          <a:lstStyle/>
          <a:p>
            <a:pPr>
              <a:defRPr/>
            </a:pPr>
            <a:r>
              <a:rPr lang="en-ZA" noProof="0" dirty="0">
                <a:latin typeface="Tahoma" pitchFamily="34" charset="0"/>
              </a:rPr>
              <a:t>ICT sector reform</a:t>
            </a:r>
            <a:r>
              <a:rPr lang="en-ZA" noProof="0" dirty="0">
                <a:effectLst/>
                <a:latin typeface="Tahoma" pitchFamily="34" charset="0"/>
              </a:rPr>
              <a:t> </a:t>
            </a:r>
            <a:r>
              <a:rPr lang="en-ZA" b="0" noProof="0" dirty="0">
                <a:effectLst/>
                <a:latin typeface="Tahoma" pitchFamily="34" charset="0"/>
              </a:rPr>
              <a:t>(1990 – 2013)</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6763"/>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7073900" y="6308725"/>
            <a:ext cx="1674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400" dirty="0">
                <a:solidFill>
                  <a:schemeClr val="tx1"/>
                </a:solidFill>
                <a:latin typeface="Tahoma" panose="020B0604030504040204" pitchFamily="34" charset="0"/>
              </a:rPr>
              <a:t>Source:  ITU, 2013</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0" y="0"/>
            <a:ext cx="9144000" cy="5661025"/>
          </a:xfrm>
        </p:spPr>
        <p:txBody>
          <a:bodyPr/>
          <a:lstStyle/>
          <a:p>
            <a:pPr>
              <a:defRPr/>
            </a:pPr>
            <a:r>
              <a:rPr lang="en-ZA" noProof="0" dirty="0">
                <a:latin typeface="Tahoma" pitchFamily="34" charset="0"/>
              </a:rPr>
              <a:t>ICT Sector </a:t>
            </a: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r>
              <a:rPr lang="en-ZA" noProof="0" dirty="0">
                <a:latin typeface="Tahoma" pitchFamily="34" charset="0"/>
              </a:rPr>
              <a:t>Policy &amp; Regulation</a:t>
            </a:r>
          </a:p>
        </p:txBody>
      </p:sp>
      <p:pic>
        <p:nvPicPr>
          <p:cNvPr id="22532" name="Picture 5" descr="policycycle"/>
          <p:cNvPicPr>
            <a:picLocks noChangeAspect="1" noChangeArrowheads="1"/>
          </p:cNvPicPr>
          <p:nvPr/>
        </p:nvPicPr>
        <p:blipFill>
          <a:blip r:embed="rId3">
            <a:extLst>
              <a:ext uri="{28A0092B-C50C-407E-A947-70E740481C1C}">
                <a14:useLocalDpi xmlns:a14="http://schemas.microsoft.com/office/drawing/2010/main" val="0"/>
              </a:ext>
            </a:extLst>
          </a:blip>
          <a:srcRect l="13992" t="18668" r="13942" b="7288"/>
          <a:stretch>
            <a:fillRect/>
          </a:stretch>
        </p:blipFill>
        <p:spPr bwMode="auto">
          <a:xfrm>
            <a:off x="2268538" y="1125538"/>
            <a:ext cx="44640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B233B5DB-2CE8-4368-B71B-354D82B49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0"/>
            <a:ext cx="7620000" cy="1844675"/>
          </a:xfrm>
        </p:spPr>
        <p:txBody>
          <a:bodyPr lIns="92075" tIns="46038" rIns="92075" bIns="46038"/>
          <a:lstStyle/>
          <a:p>
            <a:pPr>
              <a:defRPr/>
            </a:pPr>
            <a:r>
              <a:rPr lang="en-ZA" sz="4400" noProof="0" dirty="0">
                <a:latin typeface="Tahoma" pitchFamily="34" charset="0"/>
              </a:rPr>
              <a:t>What do we mean by ICT Sector Regulation?</a:t>
            </a:r>
          </a:p>
        </p:txBody>
      </p:sp>
      <p:sp>
        <p:nvSpPr>
          <p:cNvPr id="26627" name="Rectangle 3"/>
          <p:cNvSpPr>
            <a:spLocks noGrp="1" noChangeArrowheads="1"/>
          </p:cNvSpPr>
          <p:nvPr>
            <p:ph type="body" idx="4294967295"/>
          </p:nvPr>
        </p:nvSpPr>
        <p:spPr>
          <a:xfrm>
            <a:off x="304800" y="1844675"/>
            <a:ext cx="7219950" cy="4214813"/>
          </a:xfrm>
          <a:noFill/>
        </p:spPr>
        <p:txBody>
          <a:bodyPr lIns="92075" tIns="46038" rIns="92075" bIns="46038"/>
          <a:lstStyle/>
          <a:p>
            <a:r>
              <a:rPr lang="en-ZA" altLang="en-US" sz="2800" noProof="0" dirty="0">
                <a:latin typeface="Tahoma" panose="020B0604030504040204" pitchFamily="34" charset="0"/>
              </a:rPr>
              <a:t>Intervention in the ICT market </a:t>
            </a:r>
          </a:p>
          <a:p>
            <a:pPr lvl="1"/>
            <a:r>
              <a:rPr lang="en-ZA" altLang="en-US" sz="2400" noProof="0" dirty="0">
                <a:latin typeface="Tahoma" panose="020B0604030504040204" pitchFamily="34" charset="0"/>
              </a:rPr>
              <a:t>to address market failures</a:t>
            </a:r>
          </a:p>
          <a:p>
            <a:pPr lvl="1"/>
            <a:r>
              <a:rPr lang="en-ZA" altLang="en-US" sz="2400" dirty="0">
                <a:latin typeface="Tahoma" panose="020B0604030504040204" pitchFamily="34" charset="0"/>
              </a:rPr>
              <a:t>State  /  NRAs  /  Industry</a:t>
            </a:r>
            <a:endParaRPr lang="en-ZA" altLang="en-US" sz="2400" noProof="0" dirty="0">
              <a:latin typeface="Tahoma" panose="020B0604030504040204" pitchFamily="34" charset="0"/>
            </a:endParaRPr>
          </a:p>
          <a:p>
            <a:r>
              <a:rPr lang="en-ZA" altLang="en-US" sz="2800" noProof="0" dirty="0">
                <a:latin typeface="Tahoma" panose="020B0604030504040204" pitchFamily="34" charset="0"/>
              </a:rPr>
              <a:t>Policy  </a:t>
            </a:r>
            <a:r>
              <a:rPr lang="en-ZA" altLang="en-US" sz="2800" noProof="0" dirty="0">
                <a:latin typeface="Tahoma" panose="020B0604030504040204" pitchFamily="34" charset="0"/>
                <a:sym typeface="Wingdings" panose="05000000000000000000" pitchFamily="2" charset="2"/>
              </a:rPr>
              <a:t> </a:t>
            </a:r>
            <a:r>
              <a:rPr lang="en-ZA" altLang="en-US" sz="2800" noProof="0" dirty="0">
                <a:latin typeface="Tahoma" panose="020B0604030504040204" pitchFamily="34" charset="0"/>
              </a:rPr>
              <a:t>law  </a:t>
            </a:r>
            <a:r>
              <a:rPr lang="en-ZA" altLang="en-US" sz="2800" noProof="0" dirty="0">
                <a:latin typeface="Tahoma" panose="020B0604030504040204" pitchFamily="34" charset="0"/>
                <a:sym typeface="Wingdings" panose="05000000000000000000" pitchFamily="2" charset="2"/>
              </a:rPr>
              <a:t></a:t>
            </a:r>
            <a:r>
              <a:rPr lang="en-ZA" altLang="en-US" sz="2800" noProof="0" dirty="0">
                <a:latin typeface="Tahoma" panose="020B0604030504040204" pitchFamily="34" charset="0"/>
              </a:rPr>
              <a:t> regulation?</a:t>
            </a:r>
          </a:p>
          <a:p>
            <a:pPr lvl="1"/>
            <a:r>
              <a:rPr lang="en-ZA" altLang="en-US" sz="2400" noProof="0" dirty="0">
                <a:latin typeface="Tahoma" panose="020B0604030504040204" pitchFamily="34" charset="0"/>
              </a:rPr>
              <a:t>which is primary?  secondary?</a:t>
            </a:r>
          </a:p>
          <a:p>
            <a:pPr lvl="1"/>
            <a:r>
              <a:rPr lang="en-ZA" altLang="en-US" sz="2400" dirty="0">
                <a:latin typeface="Tahoma" panose="020B0604030504040204" pitchFamily="34" charset="0"/>
              </a:rPr>
              <a:t>which takes precedence?</a:t>
            </a:r>
            <a:endParaRPr lang="en-ZA" altLang="en-US" sz="2400" noProof="0" dirty="0">
              <a:latin typeface="Tahoma" panose="020B0604030504040204" pitchFamily="34" charset="0"/>
            </a:endParaRPr>
          </a:p>
          <a:p>
            <a:pPr lvl="1"/>
            <a:r>
              <a:rPr lang="en-ZA" altLang="en-US" sz="2400" noProof="0" dirty="0">
                <a:latin typeface="Tahoma" panose="020B0604030504040204" pitchFamily="34" charset="0"/>
              </a:rPr>
              <a:t>relationship? </a:t>
            </a:r>
          </a:p>
          <a:p>
            <a:r>
              <a:rPr lang="en-ZA" altLang="en-US" sz="2800" noProof="0" dirty="0">
                <a:latin typeface="Tahoma" panose="020B0604030504040204" pitchFamily="34" charset="0"/>
                <a:cs typeface="Times New Roman" panose="02020603050405020304" pitchFamily="18" charset="0"/>
              </a:rPr>
              <a:t>Are laws the best mechanism to           give effect to regulation?</a:t>
            </a:r>
          </a:p>
        </p:txBody>
      </p:sp>
      <p:pic>
        <p:nvPicPr>
          <p:cNvPr id="26628" name="Picture 5" descr="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2708920"/>
            <a:ext cx="29146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0"/>
            <a:ext cx="7596188" cy="1752600"/>
          </a:xfrm>
        </p:spPr>
        <p:txBody>
          <a:bodyPr/>
          <a:lstStyle/>
          <a:p>
            <a:pPr>
              <a:defRPr/>
            </a:pPr>
            <a:r>
              <a:rPr lang="en-ZA" noProof="0" dirty="0">
                <a:latin typeface="Tahoma" pitchFamily="34" charset="0"/>
              </a:rPr>
              <a:t>Policy, Law &amp; Regulation</a:t>
            </a:r>
          </a:p>
        </p:txBody>
      </p:sp>
      <p:sp>
        <p:nvSpPr>
          <p:cNvPr id="36867" name="AutoShape 4"/>
          <p:cNvSpPr>
            <a:spLocks noChangeArrowheads="1"/>
          </p:cNvSpPr>
          <p:nvPr/>
        </p:nvSpPr>
        <p:spPr bwMode="auto">
          <a:xfrm>
            <a:off x="898525" y="1484313"/>
            <a:ext cx="3529013" cy="1223962"/>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36868" name="AutoShape 5"/>
          <p:cNvSpPr>
            <a:spLocks noChangeArrowheads="1"/>
          </p:cNvSpPr>
          <p:nvPr/>
        </p:nvSpPr>
        <p:spPr bwMode="auto">
          <a:xfrm>
            <a:off x="898525" y="3213100"/>
            <a:ext cx="3529013" cy="1223963"/>
          </a:xfrm>
          <a:prstGeom prst="roundRect">
            <a:avLst>
              <a:gd name="adj" fmla="val 16667"/>
            </a:avLst>
          </a:prstGeom>
          <a:solidFill>
            <a:srgbClr val="FFCC66"/>
          </a:solidFill>
          <a:ln w="9525">
            <a:solidFill>
              <a:schemeClr val="tx1"/>
            </a:solidFill>
            <a:round/>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36869" name="AutoShape 6"/>
          <p:cNvSpPr>
            <a:spLocks noChangeArrowheads="1"/>
          </p:cNvSpPr>
          <p:nvPr/>
        </p:nvSpPr>
        <p:spPr bwMode="auto">
          <a:xfrm>
            <a:off x="900113" y="4941888"/>
            <a:ext cx="3529012" cy="1223962"/>
          </a:xfrm>
          <a:prstGeom prst="roundRect">
            <a:avLst>
              <a:gd name="adj" fmla="val 16667"/>
            </a:avLst>
          </a:prstGeom>
          <a:solidFill>
            <a:srgbClr val="FF6600"/>
          </a:solidFill>
          <a:ln w="9525">
            <a:solidFill>
              <a:schemeClr val="tx1"/>
            </a:solidFill>
            <a:round/>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36870" name="Text Box 7"/>
          <p:cNvSpPr txBox="1">
            <a:spLocks noChangeArrowheads="1"/>
          </p:cNvSpPr>
          <p:nvPr/>
        </p:nvSpPr>
        <p:spPr bwMode="auto">
          <a:xfrm>
            <a:off x="1403350" y="1773238"/>
            <a:ext cx="2376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50000"/>
              </a:spcBef>
              <a:buFontTx/>
              <a:buNone/>
            </a:pPr>
            <a:r>
              <a:rPr lang="en-US" altLang="en-US" b="1" dirty="0">
                <a:solidFill>
                  <a:schemeClr val="accent1"/>
                </a:solidFill>
              </a:rPr>
              <a:t>Policy</a:t>
            </a:r>
          </a:p>
        </p:txBody>
      </p:sp>
      <p:sp>
        <p:nvSpPr>
          <p:cNvPr id="36871" name="Rectangle 8"/>
          <p:cNvSpPr>
            <a:spLocks noChangeArrowheads="1"/>
          </p:cNvSpPr>
          <p:nvPr/>
        </p:nvSpPr>
        <p:spPr bwMode="auto">
          <a:xfrm>
            <a:off x="2195513" y="3500438"/>
            <a:ext cx="973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50000"/>
              </a:spcBef>
              <a:buFontTx/>
              <a:buNone/>
            </a:pPr>
            <a:r>
              <a:rPr lang="en-US" altLang="en-US" b="1" dirty="0">
                <a:solidFill>
                  <a:schemeClr val="accent1"/>
                </a:solidFill>
              </a:rPr>
              <a:t>Law</a:t>
            </a:r>
          </a:p>
        </p:txBody>
      </p:sp>
      <p:sp>
        <p:nvSpPr>
          <p:cNvPr id="36872" name="Rectangle 9"/>
          <p:cNvSpPr>
            <a:spLocks noChangeArrowheads="1"/>
          </p:cNvSpPr>
          <p:nvPr/>
        </p:nvSpPr>
        <p:spPr bwMode="auto">
          <a:xfrm>
            <a:off x="1763713" y="5297488"/>
            <a:ext cx="2279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50000"/>
              </a:spcBef>
              <a:buFontTx/>
              <a:buNone/>
            </a:pPr>
            <a:r>
              <a:rPr lang="en-US" altLang="en-US" b="1" dirty="0">
                <a:solidFill>
                  <a:schemeClr val="accent1"/>
                </a:solidFill>
              </a:rPr>
              <a:t>Regulation</a:t>
            </a:r>
          </a:p>
        </p:txBody>
      </p:sp>
      <p:sp>
        <p:nvSpPr>
          <p:cNvPr id="36873" name="Text Box 10"/>
          <p:cNvSpPr txBox="1">
            <a:spLocks noChangeArrowheads="1"/>
          </p:cNvSpPr>
          <p:nvPr/>
        </p:nvSpPr>
        <p:spPr bwMode="auto">
          <a:xfrm>
            <a:off x="4744885" y="1743075"/>
            <a:ext cx="27435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0"/>
              </a:spcBef>
              <a:buFontTx/>
              <a:buNone/>
            </a:pPr>
            <a:r>
              <a:rPr lang="en-US" altLang="en-US" sz="2000" b="1" dirty="0">
                <a:solidFill>
                  <a:schemeClr val="tx1"/>
                </a:solidFill>
              </a:rPr>
              <a:t>Executive</a:t>
            </a:r>
          </a:p>
          <a:p>
            <a:pPr algn="ctr" eaLnBrk="1" hangingPunct="1">
              <a:spcBef>
                <a:spcPct val="0"/>
              </a:spcBef>
              <a:buFontTx/>
              <a:buNone/>
            </a:pPr>
            <a:r>
              <a:rPr lang="en-US" altLang="en-US" sz="2000" dirty="0">
                <a:solidFill>
                  <a:schemeClr val="tx1"/>
                </a:solidFill>
              </a:rPr>
              <a:t>The Minister, ICT Dept</a:t>
            </a:r>
          </a:p>
        </p:txBody>
      </p:sp>
      <p:sp>
        <p:nvSpPr>
          <p:cNvPr id="36874" name="Text Box 11"/>
          <p:cNvSpPr txBox="1">
            <a:spLocks noChangeArrowheads="1"/>
          </p:cNvSpPr>
          <p:nvPr/>
        </p:nvSpPr>
        <p:spPr bwMode="auto">
          <a:xfrm>
            <a:off x="5001564" y="3068638"/>
            <a:ext cx="25635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0"/>
              </a:spcBef>
              <a:buFontTx/>
              <a:buNone/>
            </a:pPr>
            <a:r>
              <a:rPr lang="en-US" altLang="en-US" sz="2000" b="1" dirty="0">
                <a:solidFill>
                  <a:schemeClr val="tx1"/>
                </a:solidFill>
              </a:rPr>
              <a:t>Legislature</a:t>
            </a:r>
          </a:p>
          <a:p>
            <a:pPr algn="ctr" eaLnBrk="1" hangingPunct="1">
              <a:spcBef>
                <a:spcPct val="0"/>
              </a:spcBef>
              <a:buFontTx/>
              <a:buNone/>
            </a:pPr>
            <a:r>
              <a:rPr lang="en-US" altLang="en-US" sz="2000" dirty="0">
                <a:solidFill>
                  <a:schemeClr val="tx1"/>
                </a:solidFill>
              </a:rPr>
              <a:t>Parliament, </a:t>
            </a:r>
          </a:p>
          <a:p>
            <a:pPr algn="ctr" eaLnBrk="1" hangingPunct="1">
              <a:spcBef>
                <a:spcPct val="0"/>
              </a:spcBef>
              <a:buFontTx/>
              <a:buNone/>
            </a:pPr>
            <a:r>
              <a:rPr lang="en-US" altLang="en-US" sz="2000" dirty="0">
                <a:solidFill>
                  <a:schemeClr val="tx1"/>
                </a:solidFill>
              </a:rPr>
              <a:t>Portfolio Committees</a:t>
            </a:r>
          </a:p>
        </p:txBody>
      </p:sp>
      <p:sp>
        <p:nvSpPr>
          <p:cNvPr id="36875" name="Text Box 12"/>
          <p:cNvSpPr txBox="1">
            <a:spLocks noChangeArrowheads="1"/>
          </p:cNvSpPr>
          <p:nvPr/>
        </p:nvSpPr>
        <p:spPr bwMode="auto">
          <a:xfrm>
            <a:off x="4862089" y="4868863"/>
            <a:ext cx="284725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0"/>
              </a:spcBef>
              <a:buFontTx/>
              <a:buNone/>
            </a:pPr>
            <a:r>
              <a:rPr lang="en-US" altLang="en-US" sz="2000" b="1" dirty="0">
                <a:solidFill>
                  <a:schemeClr val="tx1"/>
                </a:solidFill>
              </a:rPr>
              <a:t>Regulation / Judiciary</a:t>
            </a:r>
          </a:p>
          <a:p>
            <a:pPr algn="ctr" eaLnBrk="1" hangingPunct="1">
              <a:spcBef>
                <a:spcPct val="0"/>
              </a:spcBef>
              <a:buFontTx/>
              <a:buNone/>
            </a:pPr>
            <a:r>
              <a:rPr lang="en-US" altLang="en-US" sz="2000" dirty="0">
                <a:solidFill>
                  <a:schemeClr val="tx1"/>
                </a:solidFill>
              </a:rPr>
              <a:t>Sector Regulator</a:t>
            </a:r>
          </a:p>
          <a:p>
            <a:pPr algn="ctr" eaLnBrk="1" hangingPunct="1">
              <a:spcBef>
                <a:spcPct val="0"/>
              </a:spcBef>
              <a:buFontTx/>
              <a:buNone/>
            </a:pPr>
            <a:r>
              <a:rPr lang="en-US" altLang="en-US" sz="2000" dirty="0">
                <a:solidFill>
                  <a:schemeClr val="tx1"/>
                </a:solidFill>
              </a:rPr>
              <a:t>Competition Authority</a:t>
            </a:r>
          </a:p>
          <a:p>
            <a:pPr algn="ctr" eaLnBrk="1" hangingPunct="1">
              <a:spcBef>
                <a:spcPct val="0"/>
              </a:spcBef>
              <a:buFontTx/>
              <a:buNone/>
            </a:pPr>
            <a:r>
              <a:rPr lang="en-US" altLang="en-US" sz="2000" dirty="0">
                <a:solidFill>
                  <a:schemeClr val="tx1"/>
                </a:solidFill>
              </a:rPr>
              <a:t>Consumer Protector, </a:t>
            </a:r>
          </a:p>
          <a:p>
            <a:pPr algn="ctr" eaLnBrk="1" hangingPunct="1">
              <a:spcBef>
                <a:spcPct val="0"/>
              </a:spcBef>
              <a:buFontTx/>
              <a:buNone/>
            </a:pPr>
            <a:r>
              <a:rPr lang="en-US" altLang="en-US" sz="2000" dirty="0">
                <a:solidFill>
                  <a:schemeClr val="tx1"/>
                </a:solidFill>
              </a:rPr>
              <a:t>Data Regulator etc</a:t>
            </a:r>
          </a:p>
        </p:txBody>
      </p:sp>
      <p:sp>
        <p:nvSpPr>
          <p:cNvPr id="36876" name="AutoShape 13"/>
          <p:cNvSpPr>
            <a:spLocks noChangeArrowheads="1"/>
          </p:cNvSpPr>
          <p:nvPr/>
        </p:nvSpPr>
        <p:spPr bwMode="auto">
          <a:xfrm>
            <a:off x="1403350" y="2708275"/>
            <a:ext cx="504825" cy="5048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36877" name="AutoShape 14"/>
          <p:cNvSpPr>
            <a:spLocks noChangeArrowheads="1"/>
          </p:cNvSpPr>
          <p:nvPr/>
        </p:nvSpPr>
        <p:spPr bwMode="auto">
          <a:xfrm>
            <a:off x="1403350" y="4437063"/>
            <a:ext cx="576263" cy="5048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36878" name="Line 15"/>
          <p:cNvSpPr>
            <a:spLocks noChangeShapeType="1"/>
          </p:cNvSpPr>
          <p:nvPr/>
        </p:nvSpPr>
        <p:spPr bwMode="auto">
          <a:xfrm>
            <a:off x="3276600" y="2708275"/>
            <a:ext cx="0" cy="2233613"/>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6879" name="Line 16"/>
          <p:cNvSpPr>
            <a:spLocks noChangeShapeType="1"/>
          </p:cNvSpPr>
          <p:nvPr/>
        </p:nvSpPr>
        <p:spPr bwMode="auto">
          <a:xfrm flipV="1">
            <a:off x="3563938" y="2708275"/>
            <a:ext cx="0" cy="2233613"/>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077913"/>
            <a:ext cx="729615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6931" name="Rectangle 3"/>
          <p:cNvSpPr>
            <a:spLocks noGrp="1" noChangeArrowheads="1"/>
          </p:cNvSpPr>
          <p:nvPr>
            <p:ph type="title" idx="4294967295"/>
          </p:nvPr>
        </p:nvSpPr>
        <p:spPr>
          <a:xfrm>
            <a:off x="0" y="0"/>
            <a:ext cx="7596188" cy="2492375"/>
          </a:xfrm>
        </p:spPr>
        <p:txBody>
          <a:bodyPr/>
          <a:lstStyle/>
          <a:p>
            <a:pPr eaLnBrk="1" hangingPunct="1">
              <a:defRPr/>
            </a:pPr>
            <a:r>
              <a:rPr lang="en-ZA" sz="4400" noProof="0" dirty="0">
                <a:latin typeface="Tahoma" pitchFamily="34" charset="0"/>
                <a:cs typeface="Tahoma" pitchFamily="34" charset="0"/>
              </a:rPr>
              <a:t>Independent Regulation</a:t>
            </a:r>
            <a:r>
              <a:rPr lang="en-ZA" sz="4100" noProof="0" dirty="0">
                <a:latin typeface="Tahoma" pitchFamily="34" charset="0"/>
                <a:cs typeface="Tahoma" pitchFamily="34" charset="0"/>
              </a:rPr>
              <a:t> </a:t>
            </a:r>
            <a:br>
              <a:rPr lang="en-ZA" sz="4100" noProof="0" dirty="0">
                <a:latin typeface="Tahoma" pitchFamily="34" charset="0"/>
                <a:cs typeface="Tahoma" pitchFamily="34" charset="0"/>
              </a:rPr>
            </a:br>
            <a:r>
              <a:rPr lang="en-ZA" sz="4800" noProof="0" dirty="0">
                <a:latin typeface="Tahoma" pitchFamily="34" charset="0"/>
                <a:cs typeface="Tahoma" pitchFamily="34" charset="0"/>
              </a:rPr>
              <a:t> </a:t>
            </a:r>
            <a:br>
              <a:rPr lang="en-ZA" sz="4100" noProof="0" dirty="0">
                <a:latin typeface="Tahoma" pitchFamily="34" charset="0"/>
                <a:cs typeface="Tahoma" pitchFamily="34" charset="0"/>
              </a:rPr>
            </a:br>
            <a:r>
              <a:rPr lang="en-ZA" sz="3600" b="0" noProof="0" dirty="0">
                <a:effectLst/>
                <a:latin typeface="Tahoma" pitchFamily="34" charset="0"/>
                <a:cs typeface="Tahoma" pitchFamily="34" charset="0"/>
              </a:rPr>
              <a:t>(The key decade:  1990 – 2010)</a:t>
            </a:r>
          </a:p>
        </p:txBody>
      </p:sp>
      <p:sp>
        <p:nvSpPr>
          <p:cNvPr id="28676" name="Text Box 4"/>
          <p:cNvSpPr txBox="1">
            <a:spLocks noChangeArrowheads="1"/>
          </p:cNvSpPr>
          <p:nvPr/>
        </p:nvSpPr>
        <p:spPr bwMode="auto">
          <a:xfrm>
            <a:off x="7921625" y="5008563"/>
            <a:ext cx="1403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200" dirty="0">
                <a:solidFill>
                  <a:schemeClr val="tx1"/>
                </a:solidFill>
                <a:latin typeface="Tahoma" panose="020B0604030504040204" pitchFamily="34" charset="0"/>
              </a:rPr>
              <a:t>Source:  ITU,</a:t>
            </a:r>
          </a:p>
          <a:p>
            <a:pPr eaLnBrk="1" hangingPunct="1">
              <a:spcBef>
                <a:spcPct val="0"/>
              </a:spcBef>
              <a:buFontTx/>
              <a:buNone/>
            </a:pPr>
            <a:r>
              <a:rPr lang="en-ZA" altLang="en-US" sz="1200" dirty="0">
                <a:solidFill>
                  <a:schemeClr val="tx1"/>
                </a:solidFill>
                <a:latin typeface="Tahoma" panose="020B0604030504040204" pitchFamily="34" charset="0"/>
              </a:rPr>
              <a:t>Trends in Telecomms</a:t>
            </a:r>
          </a:p>
          <a:p>
            <a:pPr eaLnBrk="1" hangingPunct="1">
              <a:spcBef>
                <a:spcPct val="0"/>
              </a:spcBef>
              <a:buFontTx/>
              <a:buNone/>
            </a:pPr>
            <a:r>
              <a:rPr lang="en-ZA" altLang="en-US" sz="1200" dirty="0">
                <a:solidFill>
                  <a:schemeClr val="tx1"/>
                </a:solidFill>
                <a:latin typeface="Tahoma" panose="020B0604030504040204" pitchFamily="34" charset="0"/>
              </a:rPr>
              <a:t>Reform, 2011</a:t>
            </a:r>
            <a:endParaRPr lang="en-GB" altLang="en-US" sz="1200" dirty="0">
              <a:solidFill>
                <a:schemeClr val="tx1"/>
              </a:solidFill>
              <a:latin typeface="Tahoma" panose="020B0604030504040204" pitchFamily="34" charset="0"/>
            </a:endParaRPr>
          </a:p>
          <a:p>
            <a:pPr eaLnBrk="1" hangingPunct="1">
              <a:spcBef>
                <a:spcPct val="50000"/>
              </a:spcBef>
              <a:buFontTx/>
              <a:buNone/>
            </a:pPr>
            <a:endParaRPr lang="en-GB" altLang="en-US" sz="1400" dirty="0">
              <a:solidFill>
                <a:schemeClr val="tx1"/>
              </a:solidFill>
              <a:latin typeface="Tahoma" panose="020B0604030504040204" pitchFamily="34" charset="0"/>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0"/>
            <a:ext cx="7620000" cy="1412875"/>
          </a:xfrm>
        </p:spPr>
        <p:txBody>
          <a:bodyPr/>
          <a:lstStyle/>
          <a:p>
            <a:pPr>
              <a:defRPr/>
            </a:pPr>
            <a:r>
              <a:rPr lang="en-ZA" sz="4200" noProof="0" dirty="0">
                <a:latin typeface="Tahoma" pitchFamily="34" charset="0"/>
              </a:rPr>
              <a:t>4th Generation Regulation</a:t>
            </a: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3813"/>
            <a:ext cx="91440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5"/>
          <p:cNvSpPr txBox="1">
            <a:spLocks noChangeArrowheads="1"/>
          </p:cNvSpPr>
          <p:nvPr/>
        </p:nvSpPr>
        <p:spPr bwMode="auto">
          <a:xfrm>
            <a:off x="6084888" y="6381750"/>
            <a:ext cx="2862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800" dirty="0">
                <a:solidFill>
                  <a:schemeClr val="tx1"/>
                </a:solidFill>
                <a:latin typeface="Tahoma" panose="020B0604030504040204" pitchFamily="34" charset="0"/>
                <a:cs typeface="Tahoma" panose="020B0604030504040204" pitchFamily="34" charset="0"/>
              </a:rPr>
              <a:t>Source:  Horne, GSR 2013</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19D1-1E5F-4027-84B2-60893FCA5CFF}"/>
              </a:ext>
            </a:extLst>
          </p:cNvPr>
          <p:cNvSpPr>
            <a:spLocks noGrp="1"/>
          </p:cNvSpPr>
          <p:nvPr>
            <p:ph type="title"/>
          </p:nvPr>
        </p:nvSpPr>
        <p:spPr>
          <a:xfrm>
            <a:off x="0" y="260648"/>
            <a:ext cx="9143999" cy="1519071"/>
          </a:xfrm>
        </p:spPr>
        <p:txBody>
          <a:bodyPr>
            <a:normAutofit/>
          </a:bodyPr>
          <a:lstStyle/>
          <a:p>
            <a:pPr algn="ctr"/>
            <a:r>
              <a:rPr lang="en-ZA" sz="4400" dirty="0">
                <a:solidFill>
                  <a:schemeClr val="tx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Pressure </a:t>
            </a:r>
            <a:br>
              <a:rPr lang="en-ZA" sz="4400" dirty="0">
                <a:solidFill>
                  <a:schemeClr val="tx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ZA" sz="4400" dirty="0">
                <a:solidFill>
                  <a:schemeClr val="tx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 policy-making &amp; regulation </a:t>
            </a:r>
          </a:p>
        </p:txBody>
      </p:sp>
      <p:sp>
        <p:nvSpPr>
          <p:cNvPr id="3" name="Content Placeholder 2">
            <a:extLst>
              <a:ext uri="{FF2B5EF4-FFF2-40B4-BE49-F238E27FC236}">
                <a16:creationId xmlns:a16="http://schemas.microsoft.com/office/drawing/2014/main" id="{B46BF1A6-ABA7-4281-A904-A2AE325369DD}"/>
              </a:ext>
            </a:extLst>
          </p:cNvPr>
          <p:cNvSpPr>
            <a:spLocks noGrp="1"/>
          </p:cNvSpPr>
          <p:nvPr>
            <p:ph idx="1"/>
          </p:nvPr>
        </p:nvSpPr>
        <p:spPr/>
        <p:txBody>
          <a:bodyPr/>
          <a:lstStyle/>
          <a:p>
            <a:endParaRPr lang="en-ZA" dirty="0"/>
          </a:p>
        </p:txBody>
      </p:sp>
      <p:pic>
        <p:nvPicPr>
          <p:cNvPr id="5" name="Picture 4">
            <a:extLst>
              <a:ext uri="{FF2B5EF4-FFF2-40B4-BE49-F238E27FC236}">
                <a16:creationId xmlns:a16="http://schemas.microsoft.com/office/drawing/2014/main" id="{D7B47F52-5431-416B-B6A5-8161641A219C}"/>
              </a:ext>
            </a:extLst>
          </p:cNvPr>
          <p:cNvPicPr>
            <a:picLocks noChangeAspect="1"/>
          </p:cNvPicPr>
          <p:nvPr/>
        </p:nvPicPr>
        <p:blipFill rotWithShape="1">
          <a:blip r:embed="rId3"/>
          <a:srcRect l="2885" t="9426" r="9307" b="4538"/>
          <a:stretch/>
        </p:blipFill>
        <p:spPr>
          <a:xfrm>
            <a:off x="35298" y="2105578"/>
            <a:ext cx="9108701" cy="4739846"/>
          </a:xfrm>
          <a:prstGeom prst="rect">
            <a:avLst/>
          </a:prstGeom>
        </p:spPr>
      </p:pic>
    </p:spTree>
    <p:extLst>
      <p:ext uri="{BB962C8B-B14F-4D97-AF65-F5344CB8AC3E}">
        <p14:creationId xmlns:p14="http://schemas.microsoft.com/office/powerpoint/2010/main" val="2910356508"/>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0" y="0"/>
            <a:ext cx="7596188"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ffectLst/>
                <a:latin typeface="Tahoma" panose="020B0604030504040204" pitchFamily="34" charset="0"/>
                <a:cs typeface="Tahoma" panose="020B0604030504040204" pitchFamily="34" charset="0"/>
              </a:rPr>
              <a:t>ITU Regulatory Guidelines</a:t>
            </a:r>
          </a:p>
        </p:txBody>
      </p:sp>
      <p:sp>
        <p:nvSpPr>
          <p:cNvPr id="201731" name="Rectangle 3"/>
          <p:cNvSpPr>
            <a:spLocks noGrp="1" noChangeArrowheads="1"/>
          </p:cNvSpPr>
          <p:nvPr>
            <p:ph type="body" idx="4294967295"/>
          </p:nvPr>
        </p:nvSpPr>
        <p:spPr>
          <a:xfrm>
            <a:off x="179388" y="1412875"/>
            <a:ext cx="7345362" cy="4824413"/>
          </a:xfrm>
        </p:spPr>
        <p:txBody>
          <a:bodyPr/>
          <a:lstStyle/>
          <a:p>
            <a:pPr>
              <a:lnSpc>
                <a:spcPct val="80000"/>
              </a:lnSpc>
            </a:pPr>
            <a:r>
              <a:rPr lang="en-US" altLang="en-US" sz="1900" b="1" dirty="0">
                <a:latin typeface="Tahoma" panose="020B0604030504040204" pitchFamily="34" charset="0"/>
                <a:cs typeface="Tahoma" panose="020B0604030504040204" pitchFamily="34" charset="0"/>
              </a:rPr>
              <a:t>Fostering emerging technologies for digital transformation</a:t>
            </a:r>
          </a:p>
          <a:p>
            <a:pPr lvl="1">
              <a:lnSpc>
                <a:spcPct val="80000"/>
              </a:lnSpc>
            </a:pPr>
            <a:r>
              <a:rPr lang="en-US" altLang="en-US" sz="1700" dirty="0">
                <a:latin typeface="Tahoma" panose="020B0604030504040204" pitchFamily="34" charset="0"/>
                <a:cs typeface="Tahoma" panose="020B0604030504040204" pitchFamily="34" charset="0"/>
              </a:rPr>
              <a:t>flexible light-touch, multi-sectoral, forward-looking, neutral, transparent policy and regulatory approaches</a:t>
            </a:r>
          </a:p>
          <a:p>
            <a:pPr lvl="1">
              <a:lnSpc>
                <a:spcPct val="80000"/>
              </a:lnSpc>
            </a:pPr>
            <a:r>
              <a:rPr lang="en-US" altLang="en-US" sz="1700" dirty="0">
                <a:latin typeface="Tahoma" panose="020B0604030504040204" pitchFamily="34" charset="0"/>
                <a:cs typeface="Tahoma" panose="020B0604030504040204" pitchFamily="34" charset="0"/>
              </a:rPr>
              <a:t>enabling environment for emerging technologies</a:t>
            </a:r>
          </a:p>
          <a:p>
            <a:pPr lvl="1">
              <a:lnSpc>
                <a:spcPct val="80000"/>
              </a:lnSpc>
            </a:pPr>
            <a:r>
              <a:rPr lang="en-US" altLang="en-US" sz="1700" dirty="0">
                <a:solidFill>
                  <a:srgbClr val="C00000"/>
                </a:solidFill>
                <a:latin typeface="Tahoma" panose="020B0604030504040204" pitchFamily="34" charset="0"/>
                <a:cs typeface="Tahoma" panose="020B0604030504040204" pitchFamily="34" charset="0"/>
              </a:rPr>
              <a:t>cybersecurity response measures</a:t>
            </a:r>
          </a:p>
          <a:p>
            <a:pPr>
              <a:lnSpc>
                <a:spcPct val="80000"/>
              </a:lnSpc>
            </a:pPr>
            <a:r>
              <a:rPr lang="en-US" altLang="en-US" sz="1800" b="1" dirty="0">
                <a:latin typeface="Tahoma" panose="020B0604030504040204" pitchFamily="34" charset="0"/>
                <a:cs typeface="Tahoma" panose="020B0604030504040204" pitchFamily="34" charset="0"/>
              </a:rPr>
              <a:t>Business &amp; investment models to support digital transformation</a:t>
            </a:r>
          </a:p>
          <a:p>
            <a:pPr lvl="1">
              <a:lnSpc>
                <a:spcPct val="80000"/>
              </a:lnSpc>
            </a:pPr>
            <a:r>
              <a:rPr lang="en-US" altLang="en-US" sz="1700" dirty="0">
                <a:latin typeface="Tahoma" panose="020B0604030504040204" pitchFamily="34" charset="0"/>
                <a:cs typeface="Tahoma" panose="020B0604030504040204" pitchFamily="34" charset="0"/>
              </a:rPr>
              <a:t>encourage innovation and effective competition, </a:t>
            </a:r>
            <a:r>
              <a:rPr lang="en-US" altLang="en-US" sz="1700" dirty="0">
                <a:solidFill>
                  <a:srgbClr val="C00000"/>
                </a:solidFill>
                <a:latin typeface="Tahoma" panose="020B0604030504040204" pitchFamily="34" charset="0"/>
                <a:cs typeface="Tahoma" panose="020B0604030504040204" pitchFamily="34" charset="0"/>
              </a:rPr>
              <a:t>support the protection of consumers</a:t>
            </a:r>
          </a:p>
          <a:p>
            <a:pPr lvl="1">
              <a:lnSpc>
                <a:spcPct val="80000"/>
              </a:lnSpc>
            </a:pPr>
            <a:r>
              <a:rPr lang="en-US" altLang="en-US" sz="1700" dirty="0">
                <a:solidFill>
                  <a:srgbClr val="C00000"/>
                </a:solidFill>
                <a:latin typeface="Tahoma" panose="020B0604030504040204" pitchFamily="34" charset="0"/>
                <a:cs typeface="Tahoma" panose="020B0604030504040204" pitchFamily="34" charset="0"/>
              </a:rPr>
              <a:t>support foundations of the digital ecosystem, thro cross-sectoral collaboration, competition, convergence and administrative simplification</a:t>
            </a:r>
          </a:p>
          <a:p>
            <a:pPr>
              <a:lnSpc>
                <a:spcPct val="80000"/>
              </a:lnSpc>
            </a:pPr>
            <a:r>
              <a:rPr lang="en-US" altLang="en-US" sz="1800" b="1" dirty="0">
                <a:latin typeface="Tahoma" panose="020B0604030504040204" pitchFamily="34" charset="0"/>
                <a:cs typeface="Tahoma" panose="020B0604030504040204" pitchFamily="34" charset="0"/>
              </a:rPr>
              <a:t>Policy &amp; regulatory approaches for continued innovation</a:t>
            </a:r>
          </a:p>
          <a:p>
            <a:pPr lvl="1">
              <a:lnSpc>
                <a:spcPct val="80000"/>
              </a:lnSpc>
            </a:pPr>
            <a:r>
              <a:rPr lang="en-US" altLang="en-US" sz="1700" dirty="0">
                <a:latin typeface="Tahoma" panose="020B0604030504040204" pitchFamily="34" charset="0"/>
                <a:cs typeface="Tahoma" panose="020B0604030504040204" pitchFamily="34" charset="0"/>
              </a:rPr>
              <a:t>innovative, out-of-the-box measures (eg regulatory sandboxes)</a:t>
            </a:r>
          </a:p>
          <a:p>
            <a:pPr lvl="1">
              <a:lnSpc>
                <a:spcPct val="80000"/>
              </a:lnSpc>
            </a:pPr>
            <a:r>
              <a:rPr lang="en-US" altLang="en-US" sz="1700" dirty="0">
                <a:solidFill>
                  <a:srgbClr val="C00000"/>
                </a:solidFill>
                <a:latin typeface="Tahoma" panose="020B0604030504040204" pitchFamily="34" charset="0"/>
                <a:cs typeface="Tahoma" panose="020B0604030504040204" pitchFamily="34" charset="0"/>
              </a:rPr>
              <a:t>public participation and consultation in the regulatory process</a:t>
            </a:r>
          </a:p>
          <a:p>
            <a:pPr lvl="1">
              <a:lnSpc>
                <a:spcPct val="80000"/>
              </a:lnSpc>
            </a:pPr>
            <a:r>
              <a:rPr lang="en-US" altLang="en-US" sz="1700" dirty="0">
                <a:solidFill>
                  <a:srgbClr val="C00000"/>
                </a:solidFill>
                <a:latin typeface="Tahoma" panose="020B0604030504040204" pitchFamily="34" charset="0"/>
                <a:cs typeface="Tahoma" panose="020B0604030504040204" pitchFamily="34" charset="0"/>
              </a:rPr>
              <a:t>effective mechanisms for cross-sectoral cooperation</a:t>
            </a:r>
          </a:p>
          <a:p>
            <a:pPr lvl="1">
              <a:lnSpc>
                <a:spcPct val="80000"/>
              </a:lnSpc>
            </a:pPr>
            <a:r>
              <a:rPr lang="en-US" altLang="en-US" sz="1700" dirty="0">
                <a:solidFill>
                  <a:srgbClr val="C00000"/>
                </a:solidFill>
                <a:latin typeface="Tahoma" panose="020B0604030504040204" pitchFamily="34" charset="0"/>
                <a:cs typeface="Tahoma" panose="020B0604030504040204" pitchFamily="34" charset="0"/>
              </a:rPr>
              <a:t>frameworks to ensure privacy and security of                        govt, business and consumer data</a:t>
            </a:r>
            <a:endParaRPr lang="en-GB" altLang="en-US" sz="1700" dirty="0">
              <a:solidFill>
                <a:srgbClr val="C00000"/>
              </a:solidFill>
              <a:latin typeface="Tahoma" panose="020B0604030504040204" pitchFamily="34" charset="0"/>
              <a:cs typeface="Tahoma" panose="020B0604030504040204" pitchFamily="34" charset="0"/>
            </a:endParaRPr>
          </a:p>
        </p:txBody>
      </p:sp>
      <p:sp>
        <p:nvSpPr>
          <p:cNvPr id="308233" name="Text Box 9"/>
          <p:cNvSpPr txBox="1">
            <a:spLocks noChangeArrowheads="1"/>
          </p:cNvSpPr>
          <p:nvPr/>
        </p:nvSpPr>
        <p:spPr bwMode="auto">
          <a:xfrm>
            <a:off x="4356571" y="6220139"/>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latin typeface="Tahoma" panose="020B0604030504040204" pitchFamily="34" charset="0"/>
              </a:rPr>
              <a:t>Source:  ITU, 2018</a:t>
            </a:r>
            <a:endParaRPr lang="en-ZA" altLang="en-US" sz="1800" dirty="0">
              <a:latin typeface="Tahoma" panose="020B0604030504040204" pitchFamily="34" charset="0"/>
            </a:endParaRPr>
          </a:p>
        </p:txBody>
      </p:sp>
      <p:pic>
        <p:nvPicPr>
          <p:cNvPr id="201733" name="Picture 2" descr="http://digitalliteracy.us/wp-content/uploads/2013/09/Guideline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250496"/>
            <a:ext cx="1656621" cy="197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641F9FC-2154-4D45-9923-B6B329C644D3}"/>
              </a:ext>
            </a:extLst>
          </p:cNvPr>
          <p:cNvPicPr>
            <a:picLocks noChangeAspect="1"/>
          </p:cNvPicPr>
          <p:nvPr/>
        </p:nvPicPr>
        <p:blipFill rotWithShape="1">
          <a:blip r:embed="rId4"/>
          <a:srcRect b="29065"/>
          <a:stretch/>
        </p:blipFill>
        <p:spPr>
          <a:xfrm>
            <a:off x="6478795" y="5445125"/>
            <a:ext cx="2502339" cy="1281971"/>
          </a:xfrm>
          <a:prstGeom prst="rect">
            <a:avLst/>
          </a:prstGeom>
        </p:spPr>
      </p:pic>
    </p:spTree>
    <p:extLst>
      <p:ext uri="{BB962C8B-B14F-4D97-AF65-F5344CB8AC3E}">
        <p14:creationId xmlns:p14="http://schemas.microsoft.com/office/powerpoint/2010/main" val="341914845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8233"/>
                                        </p:tgtEl>
                                        <p:attrNameLst>
                                          <p:attrName>style.visibility</p:attrName>
                                        </p:attrNameLst>
                                      </p:cBhvr>
                                      <p:to>
                                        <p:strVal val="visible"/>
                                      </p:to>
                                    </p:set>
                                    <p:anim calcmode="lin" valueType="num">
                                      <p:cBhvr additive="base">
                                        <p:cTn id="7" dur="500" fill="hold"/>
                                        <p:tgtEl>
                                          <p:spTgt spid="308233"/>
                                        </p:tgtEl>
                                        <p:attrNameLst>
                                          <p:attrName>ppt_x</p:attrName>
                                        </p:attrNameLst>
                                      </p:cBhvr>
                                      <p:tavLst>
                                        <p:tav tm="0">
                                          <p:val>
                                            <p:strVal val="#ppt_x"/>
                                          </p:val>
                                        </p:tav>
                                        <p:tav tm="100000">
                                          <p:val>
                                            <p:strVal val="#ppt_x"/>
                                          </p:val>
                                        </p:tav>
                                      </p:tavLst>
                                    </p:anim>
                                    <p:anim calcmode="lin" valueType="num">
                                      <p:cBhvr additive="base">
                                        <p:cTn id="8" dur="500" fill="hold"/>
                                        <p:tgtEl>
                                          <p:spTgt spid="308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4466" name="Rectangle 2"/>
          <p:cNvSpPr>
            <a:spLocks noGrp="1" noChangeArrowheads="1"/>
          </p:cNvSpPr>
          <p:nvPr>
            <p:ph type="ctrTitle" idx="4294967295"/>
          </p:nvPr>
        </p:nvSpPr>
        <p:spPr>
          <a:xfrm>
            <a:off x="0" y="260648"/>
            <a:ext cx="9144000" cy="4493151"/>
          </a:xfrm>
        </p:spPr>
        <p:txBody>
          <a:bodyPr/>
          <a:lstStyle/>
          <a:p>
            <a:pPr eaLnBrk="1" hangingPunct="1">
              <a:defRPr/>
            </a:pPr>
            <a:r>
              <a:rPr lang="en-ZA" b="0" dirty="0">
                <a:latin typeface="Tahoma" pitchFamily="34" charset="0"/>
                <a:cs typeface="Tahoma" pitchFamily="34" charset="0"/>
              </a:rPr>
              <a:t>ITU Digital Consumer Forum 2019</a:t>
            </a:r>
            <a:br>
              <a:rPr lang="en-ZA" b="0" dirty="0">
                <a:latin typeface="Tahoma" pitchFamily="34" charset="0"/>
                <a:cs typeface="Tahoma" pitchFamily="34" charset="0"/>
              </a:rPr>
            </a:br>
            <a:br>
              <a:rPr lang="en-ZA" b="0" dirty="0">
                <a:latin typeface="Tahoma" pitchFamily="34" charset="0"/>
                <a:cs typeface="Tahoma" pitchFamily="34" charset="0"/>
              </a:rPr>
            </a:br>
            <a:br>
              <a:rPr lang="en-ZA" b="0" dirty="0">
                <a:latin typeface="Tahoma" pitchFamily="34" charset="0"/>
                <a:cs typeface="Tahoma" pitchFamily="34" charset="0"/>
              </a:rPr>
            </a:br>
            <a:br>
              <a:rPr lang="en-ZA" sz="3200" b="0" noProof="0" dirty="0">
                <a:latin typeface="Tahoma" pitchFamily="34" charset="0"/>
                <a:cs typeface="Tahoma" pitchFamily="34" charset="0"/>
              </a:rPr>
            </a:br>
            <a:r>
              <a:rPr lang="en-ZA" sz="100" b="0" noProof="0" dirty="0">
                <a:latin typeface="Tahoma" pitchFamily="34" charset="0"/>
                <a:cs typeface="Tahoma" pitchFamily="34" charset="0"/>
              </a:rPr>
              <a:t>  </a:t>
            </a:r>
            <a:br>
              <a:rPr lang="en-ZA" sz="3200" b="0" noProof="0" dirty="0">
                <a:latin typeface="Tahoma" pitchFamily="34" charset="0"/>
                <a:cs typeface="Tahoma" pitchFamily="34" charset="0"/>
              </a:rPr>
            </a:br>
            <a:r>
              <a:rPr lang="en-ZA" sz="3200" b="0" noProof="0" dirty="0">
                <a:latin typeface="Tahoma" pitchFamily="34" charset="0"/>
                <a:cs typeface="Tahoma" pitchFamily="34" charset="0"/>
              </a:rPr>
              <a:t> </a:t>
            </a:r>
            <a:r>
              <a:rPr lang="en-US" sz="4800" dirty="0">
                <a:effectLst>
                  <a:outerShdw blurRad="38100" dist="38100" dir="2700000" algn="tl">
                    <a:srgbClr val="000000">
                      <a:alpha val="43137"/>
                    </a:srgbClr>
                  </a:outerShdw>
                </a:effectLst>
              </a:rPr>
              <a:t>Models of ICT Self-Regulation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 Africa</a:t>
            </a:r>
            <a:endParaRPr lang="en-ZA" sz="5400" noProof="0" dirty="0">
              <a:effectLst>
                <a:outerShdw blurRad="38100" dist="38100" dir="2700000" algn="tl">
                  <a:srgbClr val="000000">
                    <a:alpha val="43137"/>
                  </a:srgbClr>
                </a:outerShdw>
              </a:effectLst>
              <a:latin typeface="Tahoma" pitchFamily="34" charset="0"/>
            </a:endParaRPr>
          </a:p>
        </p:txBody>
      </p:sp>
      <p:sp>
        <p:nvSpPr>
          <p:cNvPr id="6147" name="Rectangle 3"/>
          <p:cNvSpPr>
            <a:spLocks noGrp="1" noChangeArrowheads="1"/>
          </p:cNvSpPr>
          <p:nvPr>
            <p:ph type="subTitle" idx="4294967295"/>
          </p:nvPr>
        </p:nvSpPr>
        <p:spPr>
          <a:xfrm>
            <a:off x="14546" y="4753799"/>
            <a:ext cx="9144000" cy="1225550"/>
          </a:xfrm>
        </p:spPr>
        <p:txBody>
          <a:bodyPr/>
          <a:lstStyle/>
          <a:p>
            <a:pPr marL="0" indent="0" algn="ctr" eaLnBrk="1" hangingPunct="1">
              <a:lnSpc>
                <a:spcPct val="90000"/>
              </a:lnSpc>
              <a:buFontTx/>
              <a:buNone/>
            </a:pPr>
            <a:r>
              <a:rPr lang="en-ZA" altLang="en-US" sz="2800" b="1" noProof="0" dirty="0">
                <a:latin typeface="Tahoma" panose="020B0604030504040204" pitchFamily="34" charset="0"/>
                <a:cs typeface="Tahoma" panose="020B0604030504040204" pitchFamily="34" charset="0"/>
              </a:rPr>
              <a:t>Dr Charley Lewis</a:t>
            </a:r>
            <a:endParaRPr lang="en-ZA" altLang="en-US" sz="2400" noProof="0" dirty="0">
              <a:latin typeface="Tahoma" panose="020B0604030504040204" pitchFamily="34" charset="0"/>
              <a:cs typeface="Tahoma" panose="020B0604030504040204" pitchFamily="34" charset="0"/>
            </a:endParaRPr>
          </a:p>
          <a:p>
            <a:pPr marL="0" indent="0" algn="ctr" eaLnBrk="1" hangingPunct="1">
              <a:lnSpc>
                <a:spcPct val="90000"/>
              </a:lnSpc>
              <a:buFontTx/>
              <a:buNone/>
            </a:pPr>
            <a:endParaRPr lang="en-ZA" altLang="en-US" sz="800" noProof="0" dirty="0">
              <a:latin typeface="Tahoma" panose="020B0604030504040204" pitchFamily="34" charset="0"/>
              <a:cs typeface="Tahoma" panose="020B0604030504040204" pitchFamily="34" charset="0"/>
            </a:endParaRPr>
          </a:p>
          <a:p>
            <a:pPr marL="0" indent="0" algn="ctr" eaLnBrk="1" hangingPunct="1">
              <a:lnSpc>
                <a:spcPct val="90000"/>
              </a:lnSpc>
              <a:buFontTx/>
              <a:buNone/>
            </a:pPr>
            <a:endParaRPr lang="en-ZA" altLang="en-US" sz="3000" b="1" noProof="0" dirty="0">
              <a:latin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6F7DB522-C693-4572-AD46-955446485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999" y="5366574"/>
            <a:ext cx="762002" cy="877826"/>
          </a:xfrm>
          <a:prstGeom prst="rect">
            <a:avLst/>
          </a:prstGeom>
        </p:spPr>
      </p:pic>
      <p:pic>
        <p:nvPicPr>
          <p:cNvPr id="7" name="Picture 6">
            <a:extLst>
              <a:ext uri="{FF2B5EF4-FFF2-40B4-BE49-F238E27FC236}">
                <a16:creationId xmlns:a16="http://schemas.microsoft.com/office/drawing/2014/main" id="{D565F2CE-670F-437A-80D7-2F1CEB9F02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84233" y="4639702"/>
            <a:ext cx="1018540" cy="778510"/>
          </a:xfrm>
          <a:prstGeom prst="rect">
            <a:avLst/>
          </a:prstGeom>
          <a:ln>
            <a:noFill/>
          </a:ln>
          <a:effectLst>
            <a:outerShdw blurRad="292100" dist="139700" dir="2700000" algn="tl" rotWithShape="0">
              <a:srgbClr val="333333">
                <a:alpha val="65000"/>
              </a:srgbClr>
            </a:outerShdw>
          </a:effectLst>
        </p:spPr>
      </p:pic>
      <p:pic>
        <p:nvPicPr>
          <p:cNvPr id="8" name="Picture 7" descr="Certificados">
            <a:extLst>
              <a:ext uri="{FF2B5EF4-FFF2-40B4-BE49-F238E27FC236}">
                <a16:creationId xmlns:a16="http://schemas.microsoft.com/office/drawing/2014/main" id="{6CB1422D-DEBE-4C92-BC43-2068DBD458DA}"/>
              </a:ext>
            </a:extLst>
          </p:cNvPr>
          <p:cNvPicPr/>
          <p:nvPr/>
        </p:nvPicPr>
        <p:blipFill>
          <a:blip r:embed="rId5" cstate="print"/>
          <a:srcRect/>
          <a:stretch>
            <a:fillRect/>
          </a:stretch>
        </p:blipFill>
        <p:spPr bwMode="auto">
          <a:xfrm>
            <a:off x="7309832" y="4621474"/>
            <a:ext cx="749935" cy="8477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F4839CF2-9EC9-42D8-B3DB-21B93B846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387" y="2952375"/>
            <a:ext cx="2143125" cy="2143125"/>
          </a:xfrm>
          <a:prstGeom prst="rect">
            <a:avLst/>
          </a:prstGeom>
        </p:spPr>
      </p:pic>
      <p:sp>
        <p:nvSpPr>
          <p:cNvPr id="201730" name="Rectangle 2"/>
          <p:cNvSpPr>
            <a:spLocks noGrp="1" noChangeArrowheads="1"/>
          </p:cNvSpPr>
          <p:nvPr>
            <p:ph type="title" idx="4294967295"/>
          </p:nvPr>
        </p:nvSpPr>
        <p:spPr>
          <a:xfrm>
            <a:off x="0" y="0"/>
            <a:ext cx="7596188"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ffectLst/>
                <a:latin typeface="Tahoma" panose="020B0604030504040204" pitchFamily="34" charset="0"/>
                <a:cs typeface="Tahoma" panose="020B0604030504040204" pitchFamily="34" charset="0"/>
              </a:rPr>
              <a:t>ITU Regulatory Guidelines</a:t>
            </a:r>
          </a:p>
        </p:txBody>
      </p:sp>
      <p:sp>
        <p:nvSpPr>
          <p:cNvPr id="201731" name="Rectangle 3"/>
          <p:cNvSpPr>
            <a:spLocks noGrp="1" noChangeArrowheads="1"/>
          </p:cNvSpPr>
          <p:nvPr>
            <p:ph type="body" idx="4294967295"/>
          </p:nvPr>
        </p:nvSpPr>
        <p:spPr>
          <a:xfrm>
            <a:off x="0" y="1340769"/>
            <a:ext cx="8028384" cy="4896520"/>
          </a:xfrm>
        </p:spPr>
        <p:txBody>
          <a:bodyPr/>
          <a:lstStyle/>
          <a:p>
            <a:pPr>
              <a:lnSpc>
                <a:spcPct val="80000"/>
              </a:lnSpc>
            </a:pPr>
            <a:r>
              <a:rPr lang="en-US" altLang="en-US" sz="1800" b="1" dirty="0">
                <a:latin typeface="Tahoma" panose="020B0604030504040204" pitchFamily="34" charset="0"/>
                <a:cs typeface="Tahoma" panose="020B0604030504040204" pitchFamily="34" charset="0"/>
              </a:rPr>
              <a:t>Design principles for collaborative regulation</a:t>
            </a:r>
          </a:p>
          <a:p>
            <a:pPr lvl="1">
              <a:lnSpc>
                <a:spcPct val="80000"/>
              </a:lnSpc>
            </a:pPr>
            <a:r>
              <a:rPr lang="en-US" altLang="en-US" sz="1700" dirty="0">
                <a:latin typeface="Tahoma" panose="020B0604030504040204" pitchFamily="34" charset="0"/>
                <a:cs typeface="Tahoma" panose="020B0604030504040204" pitchFamily="34" charset="0"/>
              </a:rPr>
              <a:t>Policy and regulation should be more holistic</a:t>
            </a:r>
          </a:p>
          <a:p>
            <a:pPr lvl="1">
              <a:lnSpc>
                <a:spcPct val="80000"/>
              </a:lnSpc>
            </a:pPr>
            <a:r>
              <a:rPr lang="en-US" altLang="en-US" sz="1700" dirty="0">
                <a:latin typeface="Tahoma" panose="020B0604030504040204" pitchFamily="34" charset="0"/>
                <a:cs typeface="Tahoma" panose="020B0604030504040204" pitchFamily="34" charset="0"/>
              </a:rPr>
              <a:t>Cross-sectoral collaboration – </a:t>
            </a:r>
            <a:r>
              <a:rPr lang="en-US" altLang="en-US" sz="1700" dirty="0">
                <a:solidFill>
                  <a:srgbClr val="C00000"/>
                </a:solidFill>
                <a:latin typeface="Tahoma" panose="020B0604030504040204" pitchFamily="34" charset="0"/>
                <a:cs typeface="Tahoma" panose="020B0604030504040204" pitchFamily="34" charset="0"/>
              </a:rPr>
              <a:t>revisit co-regulation and self-regulation</a:t>
            </a:r>
          </a:p>
          <a:p>
            <a:pPr lvl="1">
              <a:lnSpc>
                <a:spcPct val="80000"/>
              </a:lnSpc>
            </a:pPr>
            <a:r>
              <a:rPr lang="en-US" altLang="en-US" sz="1700" dirty="0">
                <a:latin typeface="Tahoma" panose="020B0604030504040204" pitchFamily="34" charset="0"/>
                <a:cs typeface="Tahoma" panose="020B0604030504040204" pitchFamily="34" charset="0"/>
              </a:rPr>
              <a:t>Policy &amp; regulation  - </a:t>
            </a:r>
            <a:r>
              <a:rPr lang="en-US" altLang="en-US" sz="1700" dirty="0">
                <a:solidFill>
                  <a:srgbClr val="C00000"/>
                </a:solidFill>
                <a:latin typeface="Tahoma" panose="020B0604030504040204" pitchFamily="34" charset="0"/>
                <a:cs typeface="Tahoma" panose="020B0604030504040204" pitchFamily="34" charset="0"/>
              </a:rPr>
              <a:t>consultation and collaboration based</a:t>
            </a:r>
          </a:p>
          <a:p>
            <a:pPr lvl="1">
              <a:lnSpc>
                <a:spcPct val="80000"/>
              </a:lnSpc>
            </a:pPr>
            <a:r>
              <a:rPr lang="en-US" altLang="en-US" sz="1700" dirty="0">
                <a:latin typeface="Tahoma" panose="020B0604030504040204" pitchFamily="34" charset="0"/>
                <a:cs typeface="Tahoma" panose="020B0604030504040204" pitchFamily="34" charset="0"/>
              </a:rPr>
              <a:t>Evidence-based,  outcome-based,  incentive-based </a:t>
            </a:r>
          </a:p>
          <a:p>
            <a:pPr>
              <a:lnSpc>
                <a:spcPct val="80000"/>
              </a:lnSpc>
            </a:pPr>
            <a:r>
              <a:rPr lang="en-US" altLang="en-US" sz="1800" b="1" dirty="0">
                <a:latin typeface="Tahoma" panose="020B0604030504040204" pitchFamily="34" charset="0"/>
                <a:cs typeface="Tahoma" panose="020B0604030504040204" pitchFamily="34" charset="0"/>
              </a:rPr>
              <a:t>Benchmarks for regulatory excellence &amp; market performance</a:t>
            </a:r>
          </a:p>
          <a:p>
            <a:pPr lvl="1">
              <a:lnSpc>
                <a:spcPct val="80000"/>
              </a:lnSpc>
            </a:pPr>
            <a:r>
              <a:rPr lang="en-US" altLang="en-US" sz="1700" dirty="0">
                <a:latin typeface="Tahoma" panose="020B0604030504040204" pitchFamily="34" charset="0"/>
                <a:cs typeface="Tahoma" panose="020B0604030504040204" pitchFamily="34" charset="0"/>
              </a:rPr>
              <a:t>Connectivity mapping:</a:t>
            </a:r>
          </a:p>
          <a:p>
            <a:pPr lvl="1">
              <a:lnSpc>
                <a:spcPct val="80000"/>
              </a:lnSpc>
            </a:pPr>
            <a:r>
              <a:rPr lang="en-US" altLang="en-US" sz="1700" dirty="0">
                <a:latin typeface="Tahoma" panose="020B0604030504040204" pitchFamily="34" charset="0"/>
                <a:cs typeface="Tahoma" panose="020B0604030504040204" pitchFamily="34" charset="0"/>
              </a:rPr>
              <a:t>Metrics for market performance:</a:t>
            </a:r>
          </a:p>
          <a:p>
            <a:pPr lvl="1">
              <a:lnSpc>
                <a:spcPct val="80000"/>
              </a:lnSpc>
            </a:pPr>
            <a:r>
              <a:rPr lang="en-US" altLang="en-US" sz="1700" dirty="0">
                <a:latin typeface="Tahoma" panose="020B0604030504040204" pitchFamily="34" charset="0"/>
                <a:cs typeface="Tahoma" panose="020B0604030504040204" pitchFamily="34" charset="0"/>
              </a:rPr>
              <a:t>Measuring regulatory maturity</a:t>
            </a:r>
          </a:p>
          <a:p>
            <a:pPr lvl="1">
              <a:lnSpc>
                <a:spcPct val="80000"/>
              </a:lnSpc>
            </a:pPr>
            <a:r>
              <a:rPr lang="en-US" altLang="en-US" sz="1700" dirty="0">
                <a:latin typeface="Tahoma" panose="020B0604030504040204" pitchFamily="34" charset="0"/>
                <a:cs typeface="Tahoma" panose="020B0604030504040204" pitchFamily="34" charset="0"/>
              </a:rPr>
              <a:t>Impact assessment</a:t>
            </a:r>
          </a:p>
          <a:p>
            <a:pPr lvl="1">
              <a:lnSpc>
                <a:spcPct val="80000"/>
              </a:lnSpc>
            </a:pPr>
            <a:r>
              <a:rPr lang="en-US" altLang="en-US" sz="1700" dirty="0">
                <a:latin typeface="Tahoma" panose="020B0604030504040204" pitchFamily="34" charset="0"/>
                <a:cs typeface="Tahoma" panose="020B0604030504040204" pitchFamily="34" charset="0"/>
              </a:rPr>
              <a:t>Regulatory roadmaps</a:t>
            </a:r>
          </a:p>
          <a:p>
            <a:pPr>
              <a:lnSpc>
                <a:spcPct val="80000"/>
              </a:lnSpc>
            </a:pPr>
            <a:r>
              <a:rPr lang="en-US" altLang="en-US" sz="1800" b="1" dirty="0">
                <a:latin typeface="Tahoma" panose="020B0604030504040204" pitchFamily="34" charset="0"/>
                <a:cs typeface="Tahoma" panose="020B0604030504040204" pitchFamily="34" charset="0"/>
              </a:rPr>
              <a:t>Regulatory tools and approaches to enable digital experimentation</a:t>
            </a:r>
          </a:p>
          <a:p>
            <a:pPr lvl="1">
              <a:lnSpc>
                <a:spcPct val="80000"/>
              </a:lnSpc>
            </a:pPr>
            <a:r>
              <a:rPr lang="en-US" altLang="en-US" sz="1700" dirty="0">
                <a:latin typeface="Tahoma" panose="020B0604030504040204" pitchFamily="34" charset="0"/>
                <a:cs typeface="Tahoma" panose="020B0604030504040204" pitchFamily="34" charset="0"/>
              </a:rPr>
              <a:t>Foster digital experimentation (eg regulatory sandboxes, technology pilots)</a:t>
            </a:r>
          </a:p>
          <a:p>
            <a:pPr lvl="1">
              <a:lnSpc>
                <a:spcPct val="80000"/>
              </a:lnSpc>
            </a:pPr>
            <a:r>
              <a:rPr lang="en-US" altLang="en-US" sz="1700" dirty="0">
                <a:latin typeface="Tahoma" panose="020B0604030504040204" pitchFamily="34" charset="0"/>
                <a:cs typeface="Tahoma" panose="020B0604030504040204" pitchFamily="34" charset="0"/>
              </a:rPr>
              <a:t>Stakeholder engagement</a:t>
            </a:r>
          </a:p>
          <a:p>
            <a:pPr lvl="1">
              <a:lnSpc>
                <a:spcPct val="80000"/>
              </a:lnSpc>
            </a:pPr>
            <a:r>
              <a:rPr lang="en-US" altLang="en-US" sz="1700" dirty="0">
                <a:solidFill>
                  <a:srgbClr val="C00000"/>
                </a:solidFill>
                <a:latin typeface="Tahoma" panose="020B0604030504040204" pitchFamily="34" charset="0"/>
                <a:cs typeface="Tahoma" panose="020B0604030504040204" pitchFamily="34" charset="0"/>
              </a:rPr>
              <a:t>Robust, enforceable mechanisms for consumer protection  -                   incl rules on data protection, privacy and data portability </a:t>
            </a:r>
          </a:p>
        </p:txBody>
      </p:sp>
      <p:sp>
        <p:nvSpPr>
          <p:cNvPr id="308233" name="Text Box 9"/>
          <p:cNvSpPr txBox="1">
            <a:spLocks noChangeArrowheads="1"/>
          </p:cNvSpPr>
          <p:nvPr/>
        </p:nvSpPr>
        <p:spPr bwMode="auto">
          <a:xfrm>
            <a:off x="4293148" y="6237289"/>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latin typeface="Tahoma" panose="020B0604030504040204" pitchFamily="34" charset="0"/>
              </a:rPr>
              <a:t>Source:  ITU, 2019</a:t>
            </a:r>
            <a:endParaRPr lang="en-ZA" altLang="en-US" sz="1800" dirty="0">
              <a:latin typeface="Tahoma" panose="020B0604030504040204" pitchFamily="34" charset="0"/>
            </a:endParaRPr>
          </a:p>
        </p:txBody>
      </p:sp>
      <p:pic>
        <p:nvPicPr>
          <p:cNvPr id="1026" name="Picture 2" descr="data:image/jpeg;base64,/9j/4AAQSkZJRgABAQAAAQABAAD/2wCEAAkGBxETEhMSExIVFRUVFxgYFhUVFhUWGBgYFRUYFxoWFxcYHSggGholGxUVITEiJSkrLi4uFx8zODMtNygvLisBCgoKDg0OGxAQGi0mICUvKy8vLS0tLS4wLS8tLS0tLy0yMC0tKy0tLS8tLS0tKy0vLS0tLS0tLS0tLS0tLS0tLf/AABEIAI4BYwMBEQACEQEDEQH/xAAcAAABBQEBAQAAAAAAAAAAAAAAAgMEBQYHAQj/xABKEAACAQIEAgYFBwkGBQUBAAABAgMAEQQSITEFQQYTIlFhcQcygZGxFCMzQnKS0hZSU1Ric6GywQg0goPD0SRjosLwFTVDROEl/8QAHAEAAgMBAQEBAAAAAAAAAAAAAAMBAgQFBggH/8QAPBEAAgECAwMKBAMHBQEAAAAAAAECAxEEITESQVEFEzJhcYGRodHwIlKxwRQz4QYVNEJygvEjYpKissL/2gAMAwEAAhEDEQA/AGq2HigoAKACgAoAKACgAoAKACgAoAKACgAFQyRYqrAUKoyyPRUMsLFUZJ6KqSKFVZZChVSw4tVLodWguiRDVJD4Fhh6RI1wLbBmkTNdMuYNqyVDdARLXHrdI0wK/FHSsOIlaBpprMrZaywNSIktPiNiMkVpgXPLU+JIqKLMQP8A92F9BzOm1aKUNuSiRKWyrngjuCVOYDewIK+Doe0p8xbxNMnRnHrXvdqg2rZSy+/Y9GJApFywq1Rci4WqAPCtTcLjMkdMjIumRThmY2UEnw+J7h51qp3k7JDOcUVdshT4VSjMrhspAOUEpcm2VZNnYbkLcWvrpWvm3GO02PjUakk1a/j3rVLhfwKeZKsma0yDMtXQxEUipGGmr0h8+hQAUAFABQAUAFABQAUAFABQAUAFAAKhkixVWAoVRlkeioZYWKoyT0VUkUKqyyFCqlhxaguh5agYh+GqSGwLDDCkSNcC2wgpEzZTLqLasNaVkb4Ibkrk1HdmiJXYvb21z8V0V2mqmV0tIgaURZK0RGoaIrTEsjy1PiWE0xAOGW5Ba5I2cEq48nHwNx4VohiZx1z+vj63K7Nsl4arw9LMcC5v2/FQFl/xR+rJ5qQfhTNmnXzWvn4aPuz+hS+z1dua8dV33Q3kuCykMoNiRuD3Mp1U+dZqlGUFfVcfehe+dnk/enEUsDEXA0OxJAv5XOtRGlOSukQ5xTsJ6tr5bG/dzqqhJy2bZk7Ste+QpYwb2+ctvZssa+DS9/gtz5Vqhhks5v0736EOTWuX17l93kRcVa1ms4/NAKQj/BvJ5ubeFPWJjFbMF6eG/vGwve6y69ZeOi7vErMa7Nub22HIeQGgoU3LNs00oqOhT4lafFmyLK+YUxDURCKsXNHXpD5/CgAoAKACgAoAKACgAoAKACgAoAKAAVDJFiqsBQqjLI9FQywsVRknoqpIoVVlkKFVLDi1BdDy1AxEiGlyHwLHD0mRrgXGCSs02baaLflXPrs3QGnrmT1HorcXXNxWqNVMr5aXA0IivWiI1DZrTEseU9EiauSFAHtQQPwyFmCtY3spJAzFb3yl9yLinwqSm1CTydu3svqLlFRTa/TttoIVAy5yI7mJpWaSMSA2dl6lQdFRMqrZbG7CulsqyyWl9L72rdSWSyzzJb2XspvVLJ23J7XW3du7yyFt2QRb1SoyN2sqyR5mibNuATsdg1qRinzdpR107mtOv9SF8T7d6yvZ2T7/ALDTyE2udtANgB3ADQDyrnynKbvJl1FLQiz1eA2JXYitcDRAqsTWmBqgV01NQ5EQ1YYaGvSHz+FABQAUAFABQAUAFABQAUAFABQAUAAqGSLFVYChVGWR6KhlhYqjJPRVSRQqrLIUKqWHFqC6HlqBiJUApcjRAtMKlZ5M2U0XnD0rLUZvpIntWCszXEYlrmzHRK3FVzMT0kaqZAlqsDQiK9aIjUNk1piWQmnok8q5J7GhJsASfCrRi5O0UQ2krscRBy7dt7EKg+3KdPYtz5VojhrZzeXvV+nkVcn2fXuXrYU02hW4N7equVFsb3W/aZv2iR5VFWtDZ2ILv08N/f5FVDO/1zb7dy7F4kjD4rJmJOQyLykRLk2+cCMDZjbcaHe1aqOIqKN2tetK/XZpi509u1s7dTfddbhgOUIGUgC+l7m7DV8xvdjvc3rLKtKNROS03du/t6xmypLX2t1uHUeWv+2PzkAWUfajvlfzUg/CmbNKtpr5960fan6Bp1dunc9V3kOZLglSGA3K30+0p1U+YqnMShnqur3kPjLOzyfvTc+4q8Q1NgaoIqsSa0xNUCumNNQ1EQmrDDRV6Q+fwAoJLn8lMd+rt96P8VV248TV+AxPyea9RMnRfGqCxgYAC5OaPYf4qNuPEHgcQldw816kDAYKSZskSl2sTYEDQbnUgc6ltLURTpzqy2YK7LH8lMd+rt96P8VRtx4j/wABifk816h+SmO/V2+9H+KjbjxD8Bifk816h+SmO/V2+9H+KjbjxD8Bifk816h+SmO/V2+9H+KjbjxD8Bifk816ldxDASwNklQo1s1iQdCSL9knmD7qlNPQRVpTpO01Z6+7FgOiuOOvydvvR/iqNuPEf+AxPyea9QfotjQCTh2sBc9qPYf4qNuPEHgcQv5PNepT1YyE/h3BsROC0URcA2JBUWNgbdojkRVHJLUfSw9Wqrwjfw+7Jg6K479Xb70f4qrtR4jfwOJ+TzXqQcbgpIWySoUawNiQdDsdCRyNRe4mdKdOWzNWYwKhkCr1Rlkm8kU+L6VYOPQzBj3J2v4jSqm2GArSztbtIw6c4L85/uGoG/u2qt6LXAcfwsxASZSx2UnKT5A71RoVPCVYZteBbrUCUOg1AxFTiem2AhNmmzHujBb+I0qrpyZ0KWHnvQ9gfSZw64Bd18Sht/ClSoT3GuNJo6L0f4ph8QmeCVJV5lCDbwI3B86wVoyj0ka6aE8d6SYPCFBiZ1iL3K5s2uW19ge8e+snMVKt9hXH7SWpTSekLhP67H7n/DWWfJ+Jf8jGRqx4kGXp3wwnTGR/9Q+Irm1eSsbKeVN+XqaI16aWpMwvEYZhmhlSQcyjBredtqzzw1ag7VItdpqp1Iy6LEyVMTQho1piXPL0+JIqELcZtvdy01sbC9tafSUXJKWhEr2yPXYEWazD9Gt1iHnrnlP2jbwrTKtGC2YL09X3/oVSd7rLr1fpHuR48pNrnbYaADwAGg9lZJzlPpMsopaBGNV8x8arHVEPRkye66qyKXLlyTGma0jKCVck5coAA2021rqYnnNpOlkn1rj17vIRCzyabta2rtkt6Wt+8RjkC2UCwVnAAFgFDaAam48fGk49RUopK1rlqTb+JvW30ILvWJI0JDEuIBILXJG0inJIvk49YeDXHlW+jWlHXP6+PqXjTsrR8Hmn3bu1WZExjqVJLKzaZSqlGbXXrEHYuBrmW1+7nWmXNyV1r77htNSUkkml4pdj17nftKLENUxRviiBM1MGIhk1Iyxpa9IfPx7HuPMfGhlo9JHdF2FYz2ZG4p9DL9hvgalalKvQfYc39HX97H7t/wDtrRV6J53kr8/uf2OpVmPShQAUAFAHMvSZ/el/cL/PLWiloec5X/O/tX1Z0qD1V8h8KznoloN476OT7DfymgifRZxA1sPGHRfRl9BL+9/00pFXU7/JH5Uu37I2NKOscz9IP97/AMtPi1Mjoed5T/iO5fcy2JxCxozubKouTQzJSpyqSUY6s5b0j6SS4klblYr6IDvbYt3mlnpMPhoUVlrxHOD9EMTOA1hGh2Z+Y/ZUan22oIrYylSdm8+CLh/R09tMQpPcUIHvufhUXM65Tp8GZzi3R3E4cgSJcE2DL2lJPIW1B8CBRc20q8KivFnUOh2DxEcAGIcsx1VTqUW3qk8z8Kozk4ucJT+Bdr4mU9I3SBzIcKhIRAOst9ZiL28gCPbVorebsHRUY7b1ZB6KdBJ8YvWFhFGdmILFrdy6aeJNVnUUTROrGLtvNDxH0QThC2HnWQgeo4yE/Za5F/O3nSliY3zLRntFj6GOheLXEnFymSBIiy5NVMrDQqw5oD7yKVjK0djZWdx0FmO/2ivXwP2ZvjHSuTdJFqu45/0T6GYniAkMBjHV2zdYxXfusprRisbSwyUqhWFNz0LqX0S8RAJvAfASNc+9QK58f2hwTer8GO/CVDK4nDYrAz2YPDKuosbG3eCNCDbyrqwnSxFO8bSixLUoSzyZ2ToT0iONw+Z7CRDlktsTbRh5ivH8qYFYWr8HRenV1HbwdfnY56ovSaxwNwnNT4knmamokM1WCx7mosRYdw2rr5j+Bv8A0qacLzS6ys8os9MrFI7i/ZLC6BrB5HYDUfmldK1V5VU0luXC+rfUVUY7Us99teCS+p7jpic176SNyto6o4t7z7qti05Wk/ejClFK1uC8m0V0slZ4xNKiQ5pafGI6MSvxElaIo0RiV8r01DkQZmqwxIYqS5pq9IfPp7HuPMfGhlo9JHdF2FYz2ZG4p9DL9hvgalalKvQfYch4HxV8NIJUVWOUrZr21t3eVapR2lY8nhq7oT20r5WNAfSFiP0UX/X+Kl80uJvfK9RLorzOiYeTMiseag+8XpB34u6TFsaCTnC+kLEW+ii/6/xU/mlxOAuV6nyrzKDpBxd8U/WuqqQgSy3tYFjfU79o0yMdnIwYvEOvLbatlb6+p2SD1V8h8KyHrVoN476OT7DfymgifRZxA1sPGHRfRl9BL+9/00pFXU7/ACR+VLt+yNjSjrHM/SD/AHv/AC0+LUyOh53lP+I7l9zknpI4gQI4AfWu7+IBso94Y+wVWRr5KpZOo+xFR0G4Ms8xZxdI7EjkzcgfDnVTZja7pU8tWdSFB51u4oVVkoVlB3F+evhVS8W08h5agujjHTKFkxuIBubuWF+5+0PcDb2UxaHoMO70o9h1T0Z8cw8uGigzhZYxlKMQCbc176y1otO4qdJqbZ0jCJWKbHU0WsC2FZps1wRxb+0V6+B+zN8Y63cmPKXaRV3B6BPUxfmnwNc79pHajHvHYTVnUJa8SjpROOem7ExGTDxggyKHLW3CtawPnYmvbfs3TnGjOT0bVvv9jBjmnJJaifQ3G1sU31TkA8xmJ/gRU/tC/hprt+w7kzWXcdDkNeeidlDeatES1jzPTok2DNV0Fgz1axNh3DzMt3W2YWCX1GeQ5FuPMk+QNacLF7d1u+u4XOKl8L039izZ7i548x7LkDQfPzDRQFGgbuFNqYi8nl5sinCeys1/xjvz4BiMVmVUAsChZbszHPCQGBZiTrE1wP2aZN87SWWn2/QmFPZk5N70tEspaaf7vqVEs1Z4xNkYkGaanRiOjEhSyU1IckQ5Xq5dIiu1SMQigk09ekPn09j3HmPjQy0ekjui7CsZ7MjcU+hl+w3wNStSlXoPsOJLWs8YtDx9jQglozuOB+jj+wv8orGz2kOih59jQWZwhNh5VsPEx0B9jQEtDusHqr5D4VjParQbx30cn2G/lNBE+iziBrYeMOi+jL6CX97/AKaUirqd/kj8qXb9kbGlHWOZ+kH+9/5afFqZHQ87yn/Edy+5xD0iH/ih+7X4tVJanU5O/h12svvRoo6iU8y+v3dKEZOVH8UUbEVByjD9N+N4qHEKkMhVTGrEBVOpZxfUHkBUHbwNCnOleUb6mePS3Hjedh/gT8NFkbPwtH5UbL0dcYnxBn66Qvk6vLcKLZs99gO4VWSMWNpQglsqxZ9LOiC4wB0ISZRYE7MPzW/3qu3YjC13D4Xocz4p0bxmGPzkDqOTgFlPk66VdST0Z04yUtCw4B0+4jhSMk7Og/8Ajl+cXyF9VHkRVJ0YT1RY7n6PvSDBxFTGR1WIUXaO9ww5sh5jw3FcjF4eVLNaD4SuYf8AtE+vgfszfGOnclaT7UVq7jmfA+kOMwoYYaVo89s2UKb223BroVsNSrq1SKfaUjNx0ZOxHTribAq2LkF+7Kh96gEVnjyZhIO6pR8EX56p8zGODdGsbjWzojMGPamkJC35kufWPlc1fEYzD4Zf6kkurf3IKdGdR/CjtHR3gaYOBYUNzu7fnMdz5V4zG4yWKq7byW5cDu4aiqUdklTUmJsiRWanwGJCesp8S1jwyU1E7I9Hh5WtljY32038r7+ynxozlpFi3UhHWSJIbqlbMnqkZHZcymUghsouAVRDbNfdjbnW+EVQh8Szfvy+oq3ONWeuqvb4d3fJ7uCIi4tLdrJfwgT8VLUqPy+Q50pbr/8AJ+g5hcXGWygBm9aJeqVB1oBA7SkkBgSp9laKU6d9mKKVKc0rvJb828uzq1KzGYCb1kikyNtdbMp5xsp1DA8uYsRcGqOg08lkaqdenpKSuuvXrXU/01KfEZlNmBU9zAg+40bNtTXFqSunciSSVIxIiyPUl0hugsFAGnr0h8+nse48x8aGWj0kd0XYVjPZkbin0Mv2G+BqVqUq9B9hxJa1njFoePsaEEtGdxwP0cf2F/lFY2e0h0UPPsaCzOEJsPKth4mOh62xoB6HcMFIGjjYbMqke0A1jPaQd4podkQEEHYgg+2glq+RyjiPRTFRyFViZ1v2WW1iOV+41pVRWPM1eT60ZtKN1xN50O4Q2Ggyv67sWYDlcAAe4CkzldnbwOHdClaWrzZe1Q2HMOnsgOMa31UQHz1P9RTI6HnOUnfEdyOQ+krBnNFMNiCh8CCWHvBP3arLU38l1L03Dg/qNejniYSRoGNussV+0OXtHwqozlGi509pbjowoOCBjU7gHzANVYyM5LJMxfpPQCKCwA7bbAD6ooidTk6TcpXYn0S74r/K/wBSiQ7lDSJ0/CrSJsx00XeDj0sRcdxrJNnSpIyPpI6A4WXCzYqJFimiUvdRZXA3DAaXtz8KvQxElNReaZrSyOQ9Asa0PEcJIt79aqm3NXOVh7QxrXXipUpJ8Ai7M6F/aJ9fBfZm+Mdc3kh3jPtQ2tqhHoIgRlxeZVaxS2YA8j31m/aCpKFKLi2tdOwZhUm3cj+mno0FKY2JQFNklCiwB+q1h37edqT+zvKDqRdCo7tZq+9foWxVK3xIrvRL0k6uQ4OQ9iQ3jvsr8x7be8eNauW8DztPnor4o+a/QnBVtmWw9GdWlryMdDtxIc1PiORDkp8R0SK7U+IxIk4UWVWJCZyQJGtlQJa7Lm7JkJOVQeYY8q6eDoprba7Pf0FTzbWtty1d+zOy1fcJa4cv1aKUsxlmIci+xMraG/cot3Cm7daUsla3H1LKzjs7Td8rRy8l9+9kiLUA/OJYBQ0MDqAo2HVMwDr4FAdTY1qipfzPwQqWTtk/6pJ+aWT7+0ZfhTyAOmQbl2XNkyqbFwh7SMCLNEdQdtDouWGvnH374F1iYwezK/VfW/C+jXCS1QpsPlDKA+mnVxAknxmnVlu//LRrDYk82qCirL32v7Ec5tWk7dr/APmNnl/uaz4EHiJla/ZikOjFGhyu2VcofK1+ssumYMaJbT4eA2lzcbZyW66ldZ7stLvc0hOHHWxAPGQrEZY82YsG063DBiXVl9YpqrKDbnUrNZ++wJvm6l4vNb7eUtzT0vqmZjGRsjtG3rISp9nMeB39tKas7HSpyU4qS0YxUDAoAKANPXpD59PY9x5j40MtHpI7ouwrGezI3FPoZfsN8DUrUpV6D7DiS1rPGLQ8fY0IJaM7jgfo4/sL/KKxs9pDooefY0FmcITYeVbDxMdBVBJ0joBxtXiGHY9tPVv9ZfDvIrPUjZ3PQ8m4lThzb1X0NdSzqBQAUAQ+K8RjgjMjnQbDmx5AeNSlcVWrRpQcpHIMXiWlkeRvWdix9vIeA29lNtY8pObqTc3qyv4rw9J4mifZhoe48iKq0Ow9d0Z7SOTcV4bLhpcjggg3Vhextsyn/wAtSz01OpGpHajoajg3T0qoXEIWtpnW1z9of1oMNfk6MneDt9C7/LrB23fyy1BmXJtTijKdMOkyYsIiIyhCTdiLm4tsKErG/C4V0btu9y59FDW+VHU2Eeg3/wDk2qJC8erqK6yJxPp/ihiQ8fYjjJAiYetyPWDe/wAKjYVjRTw8Ywsze8D9K+BZR1weJuYy5xfwIrJUw0twyMNkqOn3pVjnw74XCK1pBZ5XGXs8wq7699TRwuzLakNvlYzvog6PPicfFJl+aw5EjtyuuqL5lradwNTjqqp0XxeSLU1dmo/tEevgfszfGOsfJHRn2ovW3HvoD9XF+af1rN+0CvTiu36DMLqzo/GMCk8UkMgukilSPPn5143C4iVCrGrHVHRcVOLiz5n41w6TCYmSFiQ0TaMND3qwPlY1+m0K0a1NVI6NHGnFwk0ztfQ7j4xmGWQkdYvZkH7QHrW7jvXjOUsF+GrWXRea9O472Erc7DPValnNWSJuiQ5KfEdEYijDOAdBux7lAuT7ga10Ibc1EtKTjFtakhcU1vW1cZ2ifqwqqyr1Qj6wZQ6IBcNoc7e3t87FPYvb39hbpq+mmSkr3dm9q9s7SejWashvi0qxIgQAMjMEUHOsTk5ny30LJfIp+rrbWxBXnsRVtff+C1CLqSblo0r7nJaLuer478siiRpJHCjMzsdNTe/eT/G/KskbyfWbnsQjd5JG74PxIYeNEZ1YyqqpLIC2eSVTluAQTABlXXU3PIV1Kcubik3r78DgYig683JJrZu2luS1/u1fUZDpXE6uJLtkbKchN+qLgkKLaZDZsrDcA8waz1ou9zr4GcXHZtmr58bb+3S63FXw/iDBhG7Hq2IG+sbHQSxndWUnluLiohLczTWoprbis159T4p/U1OOxSxsZVdIy5JeS6ZlZXAdVQ3kzrlKqq9kZzy0rQ3bM5VOm5rYabtos7NNZXelnq288jP8fUSIJlubZSC1sximzFAxG7I6snky91Knmrm/CNwlzb6/Fa26ms+5lDSzoBQAUAaevSHz6CmxBoJTs7m0HpCl/QJ95qTzXWdj97y+TzG8T09kdGTqUGYEXzHmLVPNdZWXK0mmtnzMcKacgCKAaubKHp/IqqvUpoAPWPIWpPNdZ2FytJK2z5iz6Qpf0Cfeajmusn97y+TzMUBTjjLI9oAVHIVIZSQQbgjQg94oJi3F3WprOG9PJkAEqCS3O+VvbypTpLcdWlyrOKtNXLQekOL9BJ71qvNM0/ven8r8vUjYv0hEi0UFj3u1/wCA/wB6Oa4i58r/ACR8TKcR4nLO+eVyx5DYDyHKrpJHLrV51pXmyMKqxaPRUMsNYzBRzLkkQMvceXiO6qMdSrTpO8WZbG+j+FtYpWTwYZx/Q/xqp0ocqP8Amj4EMejpv1hfuH8VRcd+86fB+ROwXo7iFusmZ/BQFH9TUbQuXKTfRia3hHCIMOpWFAt7XO5Ntrk77n31Vsy1K86vSZ5xTohhcXdnUq/6RNG9vI+2qObia8PWlFW3FA/obdj83i1t3PGb+8HWqPFJao6MZ7RccF9B8dw2IxRcfmRpk9hYk/wApNTHW6KHxjc6nwfg8GFiEMEYjQchzPeTuT41xsRUlN3kx8UkZzp30Fi4kYTJK8fVBwMgU3zld7/ZquGx7w10le5Mqe0I6GdCouGiURyvJ1lr5wotl7rUjHY94pJONrDKVPYLmavMWs7G6Ji+mHQiDHSJK7sjquUlMvaF7i9xy199d7k3leeFpuna6vddQuthY1Xe9iH0b6FpgpGeOeRgwsyMFse46Dcf71oxnKv4qlsShbg+BfD4TmpbSkXs1c6J0kQ5KfEdEYC3WYD9DJ/Fcv8A3V0cCr1e5l72lH+peojimGJdySqAsVBbMSSNCEVAWa3gNK0SozqVJSWl94UKiUUkrv3q20l3sc4tgWdS6We79bZQ2e0tg5KMA1hKCNvrDvrXXpylFNe/bK0KyjJRlllbPTLTNZdHr4isJwtY42LEs3qzKmUWv/8AXErsFBtq5F7AZfNlKkoRu9feXqVqYhzmtnJfy3/9WSb6o3txJycOEtpjmXtpIqWQhpYI8qxIUaxuFQgaW1F9KbsbXxe8jO6/N/6fU03npJ3bd1uu+IyMIuZcOVYtGnVEnqT1o1LRtGHuAWF1a/ZIHI1Nl0SzqOzq3ybvvy4NO3DVWzRnf/QG69cpzYcsW643RQkZBkEma3VuuxDW1I5GlKn8XUdD8auad8p8Nc3pa2qeqaH+OcOdyih4w3bYqesUZ536zKrsgQmxUWzb3FTON/fEphq8Yptp2yW55RVr2Tvx3dYwsR+TMjKVZYZcwbQjJiVe1vbRb4be9S7kufUk8m15xsUFKOgFABQBp69IfPoUAZaLiuOllnSFYMsUjL28wNgxA+t3CkqU28jt1MPhKMIymnn1sl8K43IZXgxCKkirnupOUqPMk7a78jUxm72YnEYGGwqlF3T3dpEi4zisSz/JURY1Nusk1JPgNu7SxqNuUn8I14TDYeK593bPZOM4rDMoxSI0bG3Wx6EHxG3ssKNuUX8QLB4bERboOzRI49xedJYI4BG3WgkF728NQRyqZzd1YphMJSlTlKqs035JDGI4xjcPlbERRGMmxMZa4J8yahylHUtTwuFxCfNNpjXEeKcRhjMrph8ottmJ7RsNM3jUOU0rjaeGwdSbhHVdbLDhsvEGZDKsAjOrZc2axGlrnvtVoub1M2Jp4SEZKHSXae8T4rJDiYUIXqZdM1jmDbb3tuV5d9EpNS6iMPhadbDykl8S6yz4hihFG8h+qpPu2pknZXMOHpc7UUOJmoukOJvg86xj5Q9iAraKXVQR2tyCT7qUpSyOtUweHtUUVnFcXrZsscBxeR8bNhyFyRrcEA5r3Tc3t9Y8qsm9pox1aEI4WFRLNv1L8VLMBl8X0pZMWIgoMIYI72Nw57mvbQ20tyNJcsztU+TovD7T6TVzWCpOSavo10cikiOIxDERi9gDbRdyTvbQ7VRs6mEwcJw5yo8ifi+jWElgaXCsQQCQMxZTbcHNqD7agdPBUalPaovz9SN0f6OwmD5TiSQhFwtyoyjS5I118KgphcJTdPnaun2F8a6PQdR8pwxOUC5W5YFeZBOoI8ahotXwlPm+cpaCuAdFDIBJMSqkXVQdTfmTyFQkTh8FtLanoN8T4ekU/VR3tZbXNzdqTUWZeVOMJ7MTSQ8OhiVesN2PiQPYBUSpU4r4zfGCiiVJhgoup0rHiqChHbjoaIPcMGuTUHobasFTUYhiSkMaiBPzrmVfzGaYaEKWrwHIiS0+Og2JDmp8RyIclPiOiR2YhJyN+okt59mulgfzO5l0rzhf5kSONSMsk5UkEPHGDzEfU5wAeQZixPfauhipOEbRe8XhoqUIXW5vv2reSskSejWLZHj6wZ95FzMR1KsjKCW3tLcAJ/itpTcI5RScv8f5E42mpxexlueXSaa/8637t5UdIsKzMOr1RFQLENeqVwLMNe2jE/Sbk71TEQk3dafT3xNeEqKKe3q28+LX0a+XwPJ8cMOMqi6FmiK3I+Zisr2ts7uztm3v5Uxz2LJe/wDIRo887vWyf9z07kklYh8U4ezumXtP21Z9AD1LW65m+r2cpJ8udRODbVvfWNo1lCLvplZf1LorvuavD4tEwzZgJnKQyF/rSWz5ZTDs4RQD+c4S5FgK0qSUc89PfvU5E6cpVvh+FXkrcNMtrdd5cI3yMdDNiVxKpJI0vWML3YskqSm1xfQqwJ228xSE5bVmdiUKMqDlFWsuxxa9C04gB1Cm982Dl7XNgJsqsfEoq1d6dxlo/m2/3rLhldrxuY+kHZCgAoA09ekPn0KAMTwoYv5RjPk5it1z5uszfnta1qzx2rux6TEuhzcOe7vAlYngswjxOImcPM0TKAg7KjuHfoKlwdm2JpYylKcKVNWj1+XmWHQwr8jiy/tZvtZze/8AD2Wq9PomHlNS/EO+llb323POmxHyOW9rkpa/fnU6eNgf40VOiHJilz6twd/fbYz+KWXNw0JYSdX2c97X8ee1Kd8jsQcLVeF3fwVyQwxGJxHyXFSKgSz5EU2ktrox8P691TnJ2YlOlQoc9Rje/vyepbdNx/wb+afzCr1eiYeS23iG3wf1RdYX1E+yPhV46IxYn86Xayq6XYEy4divrx2de/s7gey/tAqtRXRq5NrbFbZeksvQqeK475VDhYVOs5BktyCetf23+6aXKW0kjfQoKhUqVZaLT6iuk0YXFcPVRYK6gAcgJEAFXkrNGfCTc6NeT3p/RiuD/wDuuK/dn4xVC6bK1/4Gn2+pouMY8QQvKfqjTxY6Ae+pk7Ix4SjztVR3bzCw4vCfIHiaX59iZNVkJzg6DNa1yNL3+tScrHoHGr+IUl0bW1Nn0U4l1+HRie0vYfzX/cWPtqyeRx8dR5uq7aPM1nBOHz4hurjLBfrm5CgeI5+VQymHpVKr2YvLfwNXxbHw4GD5NCc0hBv4Zt2bx7hVTp1qsMLT5qGvvMXxcf8A8uPLtki27tKhk1v4NbPBCujmnDpM21pfdY1G4nC/wrv1lP0Xx0rTQRFyUUmy8tj7/wClVWpnwlWbnGLeSJvSWUrjAw5Kh9xJqlTU0V3at4GiEkOIykNZhy5+IqJKFWyvmbk1LMlYkgKFH/gFZ8bJRpqmh1NZkM1wqhoQ21YamoyIzJSWNRAxIrnYiNqhohoQZaID0RJaetBsSHNT4jokOSnxHRIzrdZfCKQ+5b/0roYL83uf0GJ2lH+pFk6hpWzAXJeMKUaQShFMijIut0YjtbWcKeVdan8TcZLK/wCplTapq3U9bWvlr1rdrdXK9Fdnjtd0AkmeQkKZJEiZnMhJAjIIyZWtlHhrVXtOolu17fQ0NxUXfJ5RS1sm0lbjfW617RE7yQvGjq4WNEVJVFyhCjMUI0dCd01B5WN73c3CVmsgioVYylFq7bbXHPfwfB6kriPB0nyMhypmMrsAzJ1UoVpDGQMxYOrjqj2gTtamTpqdmvfvgJpYqVG8ZK7tZbndXtfdZpr4lk+0Z47i0jtGsZZiS/VEZgGdiymfLoSoy2iBsNzrUzklkl76/Qthqcp/E3ZaX6lrs3475eBGx8GJMPXkSCS0El7jOJI2aEnJ62xUjS1mtUNStfs9BlKdFVOby2fiXVZ/FroSYIlKNmIjYMqsAhKwvNcSxpLfLHm0BGuQudb7WSy95e/IVKTUss1Z2z6SWja1dv8AtbxgY+d2iLMmQ9TMrJ+YBiAgX2AAVVt298R9KEVUSTvnF34/Dcy9JOqFABQBp69IfPoUAVHBuFPDJiHZlIlkLqBe4BYmxuN9aXCFmb8Xi41oRik8i2IphhTad0Zv8n54XZsJMEVjcxuLqD4b0nYa6J11jqNaOzXjnxD8n55nVsXMHVTcRoLKT47UbDfSB4+jRi40I58SbxHhLSYjDzKVCxXuDe5v3WFqtKF2mIw+NjTpShJNt380J49wZpWiliYJLGdGN7Eb2Nv/ADU0Thd3RGExqpQcJq6Y/wAf4e+Iw5iBVWOU3N8uhBPK/KplFyVimExEKFVzs7FhCtlUdwA9wqyVlYzVpqdRyW9iiKkom07oz3AujfUTySlgQbiMC/ZBNze/u08aVGnZ3OniuUFWpbEVbiSONcHeafDSqygQsGYG9zZ1bSw7lNWlG7TEYfExpUpwa6S+zIc3AsUMVLiIZY16zTtBibdnw71FVcHe6NFPGUeZjTqRbseYvgONnyLPPGYwwLKoYEgbjbuqri3qxlPHYend04NM0owcX6NPur/tQ0jn/iavzMq+C8FfDzzMrL1MuoTW6m9xytzNVtY14jFxrU1Fp7SOmdGulMOHhEbRyFrkkqEsbnTdgaq0OwuOp0aai079VvUfxHSXAMG/4Z8zA6lI9zzJzVFi8sdh3f4H4L1I3R3pKkcPyedC6agEAHQ65SDuKgphcZGEObqK6HON9JY3h+T4dCqGwJIA0vfKoFVbL18ZGUObprIqeB41YZkkYEhb3C2vqLczUGbD1FTmpMm8W4is8/WKGAygWa19L9xPfVKmZpqVVUqbSNFwLFxxrsxY89LW7t6RGrGnm1mdGjaxPVy1yedc+tNybbNsDw1z6g5DbVhnqMQ1JSmMRAxNc/EP/UNENCDLUQHoiS0+Og2JDmp8RyIclPiOie8PwjTO0SetJHIo8CykX9m9dLAJuskuD+hFarGlFVJaJp+ZI43iQhYEqjNcWWFZbRIxAVmd11Zw7G3h411K9aFN7DXkKw1PaSau0uMms2tVZPRWSH+HxF2JPakZVJMeaIE3Vo+vi1PWOqsLg2I0be4fT+JX994utJRVlkk3rZ8U9l5ZJ2eeaenBwsZxL5MSwj+kLWEYELXFr9fILjrNblAth31SdTm93vrHU6H4hJOWltc1/assuDb7iw4XxsmPMQQQnWBX+eKKA4EqEBbsbGyWBIuc2oIbCpdXMtfCWnZcbXXw30yeuXF8dxVYrpOUkaMxyMGAAbrQ4YNYq3VZBmBH1c3Mi5IqjrWdrGqGAUoKakst1rW4q93btt3FlhMLaNhkIAzEnDWiBcjKchIIDgIS4e4UhbeDEsvQy1Kl5rPh0s8tc9Ms/htm1e5Q4viccDopyGMJZUiw4eNom0IDyShmzAam2/iKW5KL/T9TfToSrRbV73zblZp9ii0rbuondIcGxwsmIAXqwnVZlv2rzRujkEmxIOUjvTuNWmvhuIwlRKvGm9b3/wCrTX3XU+owVZjvhQAUAaevSHz6FABQAUAFABQAUAFABQAUAFABQAUAAqGSLFVYChVGWR6KhlhYqjJPRVSRQqrLIcWql0LFQXRJw+9VloOp6mj4e1Yqh1qLL7DHSsVQ6EBRrFUHIQ1YZ6jEMSUljEQcTXPxH5hohoQZaID0RJafHQbEhzU+I6JDkp8R0RvC4popFkU6qfeDoR7r1roVHTmprcTUpqpBxe89lYFs7GNiL5ZWdWFizMrGAdsyDNbKQFNgb11m6Mpc42vfUQlaOyr9iT4JdLSztrruEYfFKcg7eTrS7nORJJ1UTSF3ca5mYAaHQWA8WUqu3n74+ZadOSu8r2sssldpWS4JZ9YYiNSoVwS5V1cbtKIHZFlXunVMp09YZhTJWfwy/wA/qVjJqTlHTK3CO0k2v6W/B2ZF44XhZCNPny6kbFYljWIjkRl0t4EHUGqVbwat7taw3DbNWLv8tn2u7l5knG4RYrM3YZOsVX0PVxda4jCD9My6IDsMzcrhzSWb9+9winUdTKOadnbi7K9/9qecuLshbOoYZcyKJljjVHbKIxljawvq5fEM5Y63F+dT6+/qVSds83stttLXN+FopW4FQuIilVo5MoYFsylhHZ9c0kLnsrmIu0bWUna1UumrP32GtwqU5KcNONr5cJLV23SWfG4cb4u3UjDq4KswdlVg4UIqhELjRjcFjY2vbeic8tknC4Zc7zslmlZPS99XbyV8zO0o6IUAFAGnr0h8+hQAUAFABQAUAFABQAUAFABQAUAFAAKhkixVWAoVRlkeioZYWKoyT0VUkUKqyyFrVS6HBUF0SMPvVZaDaepf4JqxzR1KTL/BHSsdRHRpMfNYag9DbVhqIYhiQUljUQsSKwYlfEmaIECWqwHoiS09aDYkOanxHIhyU+I6JFlU2vY2va9tL91++tEU7XGJq9iNiYWChipCtsTsaeoSSUmsmMhOLeynmhaM0JAkVkObMjZVexylHVkJAZSpIIuCDW+lJ0spoq0qucHfc87dazs7NPNZZkDH4vMVyZgEvZjYMWZy7ObaAljsNrCidTakmh9KnZPa3+FkrJeBouGkYpGkIjLR/OZGYRqk6rbrD/yHChmHJ1I2NbYNVFd7vr6HMrXw8lBXs8r2u3F7v6loursMzx7iXWkKrFkS9nIsZHY3eZh3sSbdwt5UipU2nZaHSwtDmldrN7uC3R7vqSP/AF5AMxD3zCQplTIZVC2brM2YJdEYpl3Xe1NVRC/wcr2TVtL53twta182r37rlPiMBMhUPGwL+qCNWJOwHfcjTfWqOLRshWpyTcXoImwkiv1bIwf821zrtYDf2UNNOxaNSEo7SeXEZItodD3GoLHlBIUAaevSHz6FABQAUAFABQAUAFABQAUAFABQAUAAqGSLFVYChVGWR6KhlhYqjJPRVSRQqrLIWtVLocFQXRJwx1qstB1N5l5gzWSZ0qZe4FqyVEdCkyW1YahpQg1hqDEMy1nYyJBxVY8VuNFMr5aVA0IiS0+Og2JDmp8RyIclPiOieCbsgZgtgQQ6NJGyswfVVIIcMose64rqYevBU9iYbGbdr9js1lbV3yaGji0BJzuGOrOyI4cjYmM2CZSBlsdBvWtYyDdrZe/aJ5uTVrK25Xat377/AMxFxWMiMbL84Tbsh8rHOLfO5xYqSL5l1B086J14Tja3viNhSmpp5d3Dhbf1PL7FM9IRtRZYXhqMgJVWPVmZs7uoCBnUKuQix+bN2a4BKi1badNbNzJUryUrJ2V9lWSedlm79uis2ru5U8RgCOVUkrZWXN61mUMA1uetUlHZdjVRm5xu9fQOFzxpJmkW9gcpsGCvyYodGt3Gr02k8yK8JzhaL7etcL7i0XjsVt5gR3iORyTcF0c26p2BN97cjTdtGR4Opf8Al80uxrelu47zyPi0BANzFZSoXIXkRWFisEoIAB5Zx2STajaRLw1W/HfrZP8AqXprvKTH4nrZZJLWzsWt3XO1Lk7u5upU+bgocER6gYFAGnr0h8+hQAUAFABQAUAFABQAUAFABQAUAFAAKhkixVWAoVRlkeioZYWKoyT0VUkUKqyyFrVSyHBUDEPRHUVVjIvMvMFyrLM6VIvMIayyN9MsDWKojWhtq59QahqSkMuiBiqw4rcaaZXy0qBoRElp60GxIc1PiOiQ5KfEdEhy0+I1ESWnQGxIklaEOQw9XRdEjCcWliUouQqQVs6B7BiCwW+wJUEja4rTCrKKshNTDQqSUne/U7aaFdiJGZizEszG5J3JqLtu7NEYqKSSyI7VdFxFWJCgAoAKACgD/9k=">
            <a:extLst>
              <a:ext uri="{FF2B5EF4-FFF2-40B4-BE49-F238E27FC236}">
                <a16:creationId xmlns:a16="http://schemas.microsoft.com/office/drawing/2014/main" id="{E4BE4335-EA65-4AE7-8C94-F2DA383DE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041" y="5661248"/>
            <a:ext cx="2629473" cy="105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401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8233"/>
                                        </p:tgtEl>
                                        <p:attrNameLst>
                                          <p:attrName>style.visibility</p:attrName>
                                        </p:attrNameLst>
                                      </p:cBhvr>
                                      <p:to>
                                        <p:strVal val="visible"/>
                                      </p:to>
                                    </p:set>
                                    <p:anim calcmode="lin" valueType="num">
                                      <p:cBhvr additive="base">
                                        <p:cTn id="7" dur="500" fill="hold"/>
                                        <p:tgtEl>
                                          <p:spTgt spid="308233"/>
                                        </p:tgtEl>
                                        <p:attrNameLst>
                                          <p:attrName>ppt_x</p:attrName>
                                        </p:attrNameLst>
                                      </p:cBhvr>
                                      <p:tavLst>
                                        <p:tav tm="0">
                                          <p:val>
                                            <p:strVal val="#ppt_x"/>
                                          </p:val>
                                        </p:tav>
                                        <p:tav tm="100000">
                                          <p:val>
                                            <p:strVal val="#ppt_x"/>
                                          </p:val>
                                        </p:tav>
                                      </p:tavLst>
                                    </p:anim>
                                    <p:anim calcmode="lin" valueType="num">
                                      <p:cBhvr additive="base">
                                        <p:cTn id="8" dur="500" fill="hold"/>
                                        <p:tgtEl>
                                          <p:spTgt spid="308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0" y="0"/>
            <a:ext cx="9144000" cy="5589588"/>
          </a:xfrm>
        </p:spPr>
        <p:txBody>
          <a:bodyPr/>
          <a:lstStyle/>
          <a:p>
            <a:pPr>
              <a:defRPr/>
            </a:pPr>
            <a:r>
              <a:rPr lang="en-ZA" noProof="0" dirty="0">
                <a:latin typeface="Tahoma" pitchFamily="34" charset="0"/>
              </a:rPr>
              <a:t>Why Regulate?</a:t>
            </a:r>
            <a:br>
              <a:rPr lang="en-ZA" noProof="0" dirty="0">
                <a:effectLst/>
                <a:latin typeface="Tahoma" pitchFamily="34" charset="0"/>
              </a:rPr>
            </a:br>
            <a:br>
              <a:rPr lang="en-ZA" noProof="0" dirty="0">
                <a:effectLst/>
                <a:latin typeface="Tahoma" pitchFamily="34" charset="0"/>
              </a:rPr>
            </a:br>
            <a:br>
              <a:rPr lang="en-ZA" noProof="0" dirty="0">
                <a:effectLst/>
                <a:latin typeface="Tahoma" pitchFamily="34" charset="0"/>
              </a:rPr>
            </a:br>
            <a:br>
              <a:rPr lang="en-ZA" noProof="0" dirty="0">
                <a:effectLst/>
                <a:latin typeface="Tahoma" pitchFamily="34" charset="0"/>
              </a:rPr>
            </a:br>
            <a:br>
              <a:rPr lang="en-ZA" noProof="0" dirty="0">
                <a:effectLst/>
                <a:latin typeface="Tahoma" pitchFamily="34" charset="0"/>
              </a:rPr>
            </a:br>
            <a:endParaRPr lang="en-ZA" noProof="0" dirty="0">
              <a:effectLst/>
              <a:latin typeface="Tahoma" pitchFamily="34" charset="0"/>
            </a:endParaRPr>
          </a:p>
        </p:txBody>
      </p:sp>
      <p:pic>
        <p:nvPicPr>
          <p:cNvPr id="40964" name="Picture 5" descr="http://www.hostgator.co.in/files/writeable/uploads/hostgator82884/image/regula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989138"/>
            <a:ext cx="31718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657DE649-253A-4492-BDC1-0B04B829B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0"/>
            <a:ext cx="7596188" cy="1412875"/>
          </a:xfrm>
        </p:spPr>
        <p:txBody>
          <a:bodyPr/>
          <a:lstStyle/>
          <a:p>
            <a:pPr>
              <a:defRPr/>
            </a:pPr>
            <a:r>
              <a:rPr lang="en-ZA" noProof="0" dirty="0">
                <a:latin typeface="Tahoma" pitchFamily="34" charset="0"/>
              </a:rPr>
              <a:t>Some Regulatory Objectives</a:t>
            </a:r>
          </a:p>
        </p:txBody>
      </p:sp>
      <p:sp>
        <p:nvSpPr>
          <p:cNvPr id="55299" name="Rectangle 3"/>
          <p:cNvSpPr>
            <a:spLocks noGrp="1" noChangeArrowheads="1"/>
          </p:cNvSpPr>
          <p:nvPr>
            <p:ph type="body" idx="4294967295"/>
          </p:nvPr>
        </p:nvSpPr>
        <p:spPr>
          <a:xfrm>
            <a:off x="179388" y="1484313"/>
            <a:ext cx="7632972" cy="4968875"/>
          </a:xfrm>
        </p:spPr>
        <p:txBody>
          <a:bodyPr/>
          <a:lstStyle/>
          <a:p>
            <a:pPr>
              <a:lnSpc>
                <a:spcPct val="80000"/>
              </a:lnSpc>
            </a:pPr>
            <a:r>
              <a:rPr lang="en-ZA" altLang="en-US" sz="1900" noProof="0" dirty="0">
                <a:latin typeface="Tahoma" panose="020B0604030504040204" pitchFamily="34" charset="0"/>
              </a:rPr>
              <a:t>Promote </a:t>
            </a:r>
            <a:r>
              <a:rPr lang="en-ZA" altLang="en-US" sz="1900" b="1" noProof="0" dirty="0">
                <a:latin typeface="Tahoma" panose="020B0604030504040204" pitchFamily="34" charset="0"/>
              </a:rPr>
              <a:t>universal access</a:t>
            </a:r>
            <a:r>
              <a:rPr lang="en-ZA" altLang="en-US" sz="1900" noProof="0" dirty="0">
                <a:latin typeface="Tahoma" panose="020B0604030504040204" pitchFamily="34" charset="0"/>
              </a:rPr>
              <a:t> to basic telecommunications services</a:t>
            </a:r>
          </a:p>
          <a:p>
            <a:pPr>
              <a:lnSpc>
                <a:spcPct val="80000"/>
              </a:lnSpc>
            </a:pPr>
            <a:r>
              <a:rPr lang="en-ZA" altLang="en-US" sz="1900" noProof="0" dirty="0">
                <a:latin typeface="Tahoma" panose="020B0604030504040204" pitchFamily="34" charset="0"/>
              </a:rPr>
              <a:t>Foster </a:t>
            </a:r>
            <a:r>
              <a:rPr lang="en-ZA" altLang="en-US" sz="1900" b="1" noProof="0" dirty="0">
                <a:latin typeface="Tahoma" panose="020B0604030504040204" pitchFamily="34" charset="0"/>
              </a:rPr>
              <a:t>competitive markets</a:t>
            </a:r>
            <a:r>
              <a:rPr lang="en-ZA" altLang="en-US" sz="1900" noProof="0" dirty="0">
                <a:latin typeface="Tahoma" panose="020B0604030504040204" pitchFamily="34" charset="0"/>
              </a:rPr>
              <a:t> to promote:</a:t>
            </a:r>
          </a:p>
          <a:p>
            <a:pPr lvl="1">
              <a:lnSpc>
                <a:spcPct val="80000"/>
              </a:lnSpc>
            </a:pPr>
            <a:r>
              <a:rPr lang="en-ZA" altLang="en-US" sz="1800" noProof="0" dirty="0">
                <a:latin typeface="Tahoma" panose="020B0604030504040204" pitchFamily="34" charset="0"/>
              </a:rPr>
              <a:t>efficient supply of telecommunications services</a:t>
            </a:r>
          </a:p>
          <a:p>
            <a:pPr lvl="1">
              <a:lnSpc>
                <a:spcPct val="80000"/>
              </a:lnSpc>
            </a:pPr>
            <a:r>
              <a:rPr lang="en-ZA" altLang="en-US" sz="1800" noProof="0" dirty="0">
                <a:latin typeface="Tahoma" panose="020B0604030504040204" pitchFamily="34" charset="0"/>
              </a:rPr>
              <a:t>good </a:t>
            </a:r>
            <a:r>
              <a:rPr lang="en-ZA" altLang="en-US" sz="1800" b="1" noProof="0" dirty="0">
                <a:latin typeface="Tahoma" panose="020B0604030504040204" pitchFamily="34" charset="0"/>
              </a:rPr>
              <a:t>quality of service</a:t>
            </a:r>
          </a:p>
          <a:p>
            <a:pPr lvl="1">
              <a:lnSpc>
                <a:spcPct val="80000"/>
              </a:lnSpc>
            </a:pPr>
            <a:r>
              <a:rPr lang="en-ZA" altLang="en-US" sz="1800" b="1" noProof="0" dirty="0">
                <a:latin typeface="Tahoma" panose="020B0604030504040204" pitchFamily="34" charset="0"/>
              </a:rPr>
              <a:t>advanced services</a:t>
            </a:r>
            <a:r>
              <a:rPr lang="en-ZA" altLang="en-US" sz="1800" noProof="0" dirty="0">
                <a:latin typeface="Tahoma" panose="020B0604030504040204" pitchFamily="34" charset="0"/>
              </a:rPr>
              <a:t>, and</a:t>
            </a:r>
          </a:p>
          <a:p>
            <a:pPr lvl="1">
              <a:lnSpc>
                <a:spcPct val="80000"/>
              </a:lnSpc>
            </a:pPr>
            <a:r>
              <a:rPr lang="en-ZA" altLang="en-US" sz="1800" noProof="0" dirty="0">
                <a:latin typeface="Tahoma" panose="020B0604030504040204" pitchFamily="34" charset="0"/>
              </a:rPr>
              <a:t>efficient </a:t>
            </a:r>
            <a:r>
              <a:rPr lang="en-ZA" altLang="en-US" sz="1800" b="1" noProof="0" dirty="0">
                <a:latin typeface="Tahoma" panose="020B0604030504040204" pitchFamily="34" charset="0"/>
              </a:rPr>
              <a:t>prices</a:t>
            </a:r>
          </a:p>
          <a:p>
            <a:pPr>
              <a:lnSpc>
                <a:spcPct val="80000"/>
              </a:lnSpc>
            </a:pPr>
            <a:r>
              <a:rPr lang="en-ZA" altLang="en-US" sz="1900" noProof="0" dirty="0">
                <a:latin typeface="Tahoma" panose="020B0604030504040204" pitchFamily="34" charset="0"/>
              </a:rPr>
              <a:t>Prevent </a:t>
            </a:r>
            <a:r>
              <a:rPr lang="en-ZA" altLang="en-US" sz="1900" b="1" noProof="0" dirty="0">
                <a:latin typeface="Tahoma" panose="020B0604030504040204" pitchFamily="34" charset="0"/>
              </a:rPr>
              <a:t>abuses of market power </a:t>
            </a:r>
            <a:r>
              <a:rPr lang="en-ZA" altLang="en-US" sz="1900" noProof="0" dirty="0">
                <a:latin typeface="Tahoma" panose="020B0604030504040204" pitchFamily="34" charset="0"/>
              </a:rPr>
              <a:t>by dominant firms (eg excessive pricing &amp; anti-competitive behaviour)   </a:t>
            </a:r>
          </a:p>
          <a:p>
            <a:pPr>
              <a:lnSpc>
                <a:spcPct val="80000"/>
              </a:lnSpc>
            </a:pPr>
            <a:r>
              <a:rPr lang="en-ZA" altLang="en-US" sz="1900" noProof="0" dirty="0">
                <a:latin typeface="Tahoma" panose="020B0604030504040204" pitchFamily="34" charset="0"/>
              </a:rPr>
              <a:t>Create a favourable climate to </a:t>
            </a:r>
            <a:r>
              <a:rPr lang="en-ZA" altLang="en-US" sz="1900" b="1" noProof="0" dirty="0">
                <a:latin typeface="Tahoma" panose="020B0604030504040204" pitchFamily="34" charset="0"/>
              </a:rPr>
              <a:t>promote investment</a:t>
            </a:r>
            <a:r>
              <a:rPr lang="en-ZA" altLang="en-US" sz="1900" noProof="0" dirty="0">
                <a:latin typeface="Tahoma" panose="020B0604030504040204" pitchFamily="34" charset="0"/>
              </a:rPr>
              <a:t> to expand telecommunications networks</a:t>
            </a:r>
          </a:p>
          <a:p>
            <a:pPr>
              <a:lnSpc>
                <a:spcPct val="80000"/>
              </a:lnSpc>
            </a:pPr>
            <a:r>
              <a:rPr lang="en-ZA" altLang="en-US" sz="1900" noProof="0" dirty="0">
                <a:latin typeface="Tahoma" panose="020B0604030504040204" pitchFamily="34" charset="0"/>
              </a:rPr>
              <a:t>Promote </a:t>
            </a:r>
            <a:r>
              <a:rPr lang="en-ZA" altLang="en-US" sz="1900" b="1" noProof="0" dirty="0">
                <a:latin typeface="Tahoma" panose="020B0604030504040204" pitchFamily="34" charset="0"/>
              </a:rPr>
              <a:t>public confidence</a:t>
            </a:r>
            <a:r>
              <a:rPr lang="en-ZA" altLang="en-US" sz="1900" noProof="0" dirty="0">
                <a:latin typeface="Tahoma" panose="020B0604030504040204" pitchFamily="34" charset="0"/>
              </a:rPr>
              <a:t> in telecommunications markets through transparent regulatory and licensing processes</a:t>
            </a:r>
          </a:p>
          <a:p>
            <a:pPr>
              <a:lnSpc>
                <a:spcPct val="80000"/>
              </a:lnSpc>
            </a:pPr>
            <a:r>
              <a:rPr lang="en-ZA" altLang="en-US" sz="1900" noProof="0" dirty="0">
                <a:latin typeface="Tahoma" panose="020B0604030504040204" pitchFamily="34" charset="0"/>
              </a:rPr>
              <a:t>Protect </a:t>
            </a:r>
            <a:r>
              <a:rPr lang="en-ZA" altLang="en-US" sz="1900" b="1" noProof="0" dirty="0">
                <a:latin typeface="Tahoma" panose="020B0604030504040204" pitchFamily="34" charset="0"/>
              </a:rPr>
              <a:t>consumer rights</a:t>
            </a:r>
            <a:r>
              <a:rPr lang="en-ZA" altLang="en-US" sz="1900" noProof="0" dirty="0">
                <a:latin typeface="Tahoma" panose="020B0604030504040204" pitchFamily="34" charset="0"/>
              </a:rPr>
              <a:t>, including privacy rights</a:t>
            </a:r>
          </a:p>
          <a:p>
            <a:pPr>
              <a:lnSpc>
                <a:spcPct val="80000"/>
              </a:lnSpc>
            </a:pPr>
            <a:r>
              <a:rPr lang="en-ZA" altLang="en-US" sz="1900" noProof="0" dirty="0">
                <a:latin typeface="Tahoma" panose="020B0604030504040204" pitchFamily="34" charset="0"/>
              </a:rPr>
              <a:t>Promote increased </a:t>
            </a:r>
            <a:r>
              <a:rPr lang="en-ZA" altLang="en-US" sz="1900" b="1" noProof="0" dirty="0">
                <a:latin typeface="Tahoma" panose="020B0604030504040204" pitchFamily="34" charset="0"/>
              </a:rPr>
              <a:t>telecomms connectivity </a:t>
            </a:r>
            <a:r>
              <a:rPr lang="en-ZA" altLang="en-US" sz="1900" noProof="0" dirty="0">
                <a:latin typeface="Tahoma" panose="020B0604030504040204" pitchFamily="34" charset="0"/>
              </a:rPr>
              <a:t>for all users through efficient interconnection arrangements</a:t>
            </a:r>
          </a:p>
          <a:p>
            <a:pPr>
              <a:lnSpc>
                <a:spcPct val="80000"/>
              </a:lnSpc>
            </a:pPr>
            <a:r>
              <a:rPr lang="en-ZA" altLang="en-US" sz="1900" noProof="0" dirty="0">
                <a:latin typeface="Tahoma" panose="020B0604030504040204" pitchFamily="34" charset="0"/>
              </a:rPr>
              <a:t>Optimise use of </a:t>
            </a:r>
            <a:r>
              <a:rPr lang="en-ZA" altLang="en-US" sz="1900" b="1" noProof="0" dirty="0">
                <a:latin typeface="Tahoma" panose="020B0604030504040204" pitchFamily="34" charset="0"/>
              </a:rPr>
              <a:t>scarce resources</a:t>
            </a:r>
            <a:r>
              <a:rPr lang="en-ZA" altLang="en-US" sz="1900" noProof="0" dirty="0">
                <a:latin typeface="Tahoma" panose="020B0604030504040204" pitchFamily="34" charset="0"/>
              </a:rPr>
              <a:t> (eg radio spectrum, numbers, rights of way)</a:t>
            </a:r>
          </a:p>
        </p:txBody>
      </p:sp>
      <p:sp>
        <p:nvSpPr>
          <p:cNvPr id="55300" name="Text Box 4"/>
          <p:cNvSpPr txBox="1">
            <a:spLocks noChangeArrowheads="1"/>
          </p:cNvSpPr>
          <p:nvPr/>
        </p:nvSpPr>
        <p:spPr bwMode="auto">
          <a:xfrm>
            <a:off x="4500563" y="6165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55301" name="Text Box 5"/>
          <p:cNvSpPr txBox="1">
            <a:spLocks noChangeArrowheads="1"/>
          </p:cNvSpPr>
          <p:nvPr/>
        </p:nvSpPr>
        <p:spPr bwMode="auto">
          <a:xfrm>
            <a:off x="4932363" y="6308725"/>
            <a:ext cx="300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50000"/>
              </a:spcBef>
              <a:buFontTx/>
              <a:buNone/>
            </a:pPr>
            <a:r>
              <a:rPr lang="en-ZA" altLang="en-US" sz="1600" dirty="0">
                <a:solidFill>
                  <a:schemeClr val="tx1"/>
                </a:solidFill>
                <a:latin typeface="Tahoma" panose="020B0604030504040204" pitchFamily="34" charset="0"/>
              </a:rPr>
              <a:t>Source:  Intven, 2001</a:t>
            </a:r>
          </a:p>
        </p:txBody>
      </p:sp>
    </p:spTree>
    <p:extLst>
      <p:ext uri="{BB962C8B-B14F-4D97-AF65-F5344CB8AC3E}">
        <p14:creationId xmlns:p14="http://schemas.microsoft.com/office/powerpoint/2010/main" val="36313920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 calcmode="lin" valueType="num">
                                      <p:cBhvr additive="base">
                                        <p:cTn id="15"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anim calcmode="lin" valueType="num">
                                      <p:cBhvr additive="base">
                                        <p:cTn id="19"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anim calcmode="lin" valueType="num">
                                      <p:cBhvr additive="base">
                                        <p:cTn id="23"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anim calcmode="lin" valueType="num">
                                      <p:cBhvr additive="base">
                                        <p:cTn id="2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6" end="6"/>
                                            </p:txEl>
                                          </p:spTgt>
                                        </p:tgtEl>
                                        <p:attrNameLst>
                                          <p:attrName>style.visibility</p:attrName>
                                        </p:attrNameLst>
                                      </p:cBhvr>
                                      <p:to>
                                        <p:strVal val="visible"/>
                                      </p:to>
                                    </p:set>
                                    <p:anim calcmode="lin" valueType="num">
                                      <p:cBhvr additive="base">
                                        <p:cTn id="31"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299">
                                            <p:txEl>
                                              <p:pRg st="7" end="7"/>
                                            </p:txEl>
                                          </p:spTgt>
                                        </p:tgtEl>
                                        <p:attrNameLst>
                                          <p:attrName>style.visibility</p:attrName>
                                        </p:attrNameLst>
                                      </p:cBhvr>
                                      <p:to>
                                        <p:strVal val="visible"/>
                                      </p:to>
                                    </p:set>
                                    <p:anim calcmode="lin" valueType="num">
                                      <p:cBhvr additive="base">
                                        <p:cTn id="35"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5299">
                                            <p:txEl>
                                              <p:pRg st="8" end="8"/>
                                            </p:txEl>
                                          </p:spTgt>
                                        </p:tgtEl>
                                        <p:attrNameLst>
                                          <p:attrName>style.visibility</p:attrName>
                                        </p:attrNameLst>
                                      </p:cBhvr>
                                      <p:to>
                                        <p:strVal val="visible"/>
                                      </p:to>
                                    </p:set>
                                    <p:anim calcmode="lin" valueType="num">
                                      <p:cBhvr additive="base">
                                        <p:cTn id="39"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5299">
                                            <p:txEl>
                                              <p:pRg st="9" end="9"/>
                                            </p:txEl>
                                          </p:spTgt>
                                        </p:tgtEl>
                                        <p:attrNameLst>
                                          <p:attrName>style.visibility</p:attrName>
                                        </p:attrNameLst>
                                      </p:cBhvr>
                                      <p:to>
                                        <p:strVal val="visible"/>
                                      </p:to>
                                    </p:set>
                                    <p:anim calcmode="lin" valueType="num">
                                      <p:cBhvr additive="base">
                                        <p:cTn id="43"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5299">
                                            <p:txEl>
                                              <p:pRg st="10" end="10"/>
                                            </p:txEl>
                                          </p:spTgt>
                                        </p:tgtEl>
                                        <p:attrNameLst>
                                          <p:attrName>style.visibility</p:attrName>
                                        </p:attrNameLst>
                                      </p:cBhvr>
                                      <p:to>
                                        <p:strVal val="visible"/>
                                      </p:to>
                                    </p:set>
                                    <p:anim calcmode="lin" valueType="num">
                                      <p:cBhvr additive="base">
                                        <p:cTn id="4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299">
                                            <p:txEl>
                                              <p:pRg st="11" end="11"/>
                                            </p:txEl>
                                          </p:spTgt>
                                        </p:tgtEl>
                                        <p:attrNameLst>
                                          <p:attrName>style.visibility</p:attrName>
                                        </p:attrNameLst>
                                      </p:cBhvr>
                                      <p:to>
                                        <p:strVal val="visible"/>
                                      </p:to>
                                    </p:set>
                                    <p:anim calcmode="lin" valueType="num">
                                      <p:cBhvr additive="base">
                                        <p:cTn id="51"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Rationale_Clipart_"/>
          <p:cNvPicPr>
            <a:picLocks noChangeAspect="1" noChangeArrowheads="1"/>
          </p:cNvPicPr>
          <p:nvPr/>
        </p:nvPicPr>
        <p:blipFill>
          <a:blip r:embed="rId3">
            <a:extLst>
              <a:ext uri="{28A0092B-C50C-407E-A947-70E740481C1C}">
                <a14:useLocalDpi xmlns:a14="http://schemas.microsoft.com/office/drawing/2010/main" val="0"/>
              </a:ext>
            </a:extLst>
          </a:blip>
          <a:srcRect l="12794" t="34343" r="29356" b="3464"/>
          <a:stretch>
            <a:fillRect/>
          </a:stretch>
        </p:blipFill>
        <p:spPr bwMode="auto">
          <a:xfrm>
            <a:off x="4932040" y="3140968"/>
            <a:ext cx="316706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idx="4294967295"/>
          </p:nvPr>
        </p:nvSpPr>
        <p:spPr>
          <a:xfrm>
            <a:off x="0" y="0"/>
            <a:ext cx="7543800" cy="1341438"/>
          </a:xfrm>
        </p:spPr>
        <p:txBody>
          <a:bodyPr lIns="92075" tIns="46038" rIns="92075" bIns="46038"/>
          <a:lstStyle/>
          <a:p>
            <a:pPr>
              <a:defRPr/>
            </a:pPr>
            <a:r>
              <a:rPr lang="en-ZA" sz="4400" noProof="0" dirty="0">
                <a:latin typeface="Tahoma" pitchFamily="34" charset="0"/>
              </a:rPr>
              <a:t>Rationales for Regulation</a:t>
            </a:r>
            <a:endParaRPr lang="en-ZA" sz="4400" b="0" noProof="0" dirty="0">
              <a:latin typeface="Tahoma" pitchFamily="34" charset="0"/>
            </a:endParaRPr>
          </a:p>
        </p:txBody>
      </p:sp>
      <p:sp>
        <p:nvSpPr>
          <p:cNvPr id="47108" name="Rectangle 3"/>
          <p:cNvSpPr>
            <a:spLocks noGrp="1" noChangeArrowheads="1"/>
          </p:cNvSpPr>
          <p:nvPr>
            <p:ph type="body" idx="4294967295"/>
          </p:nvPr>
        </p:nvSpPr>
        <p:spPr>
          <a:xfrm>
            <a:off x="107504" y="1340769"/>
            <a:ext cx="7416824" cy="4896520"/>
          </a:xfrm>
          <a:noFill/>
        </p:spPr>
        <p:txBody>
          <a:bodyPr lIns="92075" tIns="46038" rIns="92075" bIns="46038"/>
          <a:lstStyle/>
          <a:p>
            <a:r>
              <a:rPr lang="en-ZA" altLang="en-US" sz="3400" noProof="0" dirty="0">
                <a:latin typeface="Tahoma" panose="020B0604030504040204" pitchFamily="34" charset="0"/>
              </a:rPr>
              <a:t>Regulation in the ‘</a:t>
            </a:r>
            <a:r>
              <a:rPr lang="en-ZA" altLang="en-US" sz="3400" b="1" noProof="0" dirty="0">
                <a:latin typeface="Tahoma" panose="020B0604030504040204" pitchFamily="34" charset="0"/>
              </a:rPr>
              <a:t>public interest</a:t>
            </a:r>
            <a:r>
              <a:rPr lang="en-ZA" altLang="en-US" sz="3400" noProof="0" dirty="0">
                <a:latin typeface="Tahoma" panose="020B0604030504040204" pitchFamily="34" charset="0"/>
              </a:rPr>
              <a:t>’</a:t>
            </a:r>
          </a:p>
          <a:p>
            <a:pPr lvl="1"/>
            <a:r>
              <a:rPr lang="en-ZA" altLang="en-US" sz="3200" noProof="0" dirty="0">
                <a:latin typeface="Tahoma" panose="020B0604030504040204" pitchFamily="34" charset="0"/>
              </a:rPr>
              <a:t>Social objectives</a:t>
            </a:r>
          </a:p>
          <a:p>
            <a:pPr lvl="1"/>
            <a:r>
              <a:rPr lang="en-ZA" altLang="en-US" sz="3200" noProof="0" dirty="0">
                <a:latin typeface="Tahoma" panose="020B0604030504040204" pitchFamily="34" charset="0"/>
              </a:rPr>
              <a:t>Economic objectives</a:t>
            </a:r>
          </a:p>
          <a:p>
            <a:pPr lvl="1"/>
            <a:r>
              <a:rPr lang="en-ZA" altLang="en-US" sz="3200" noProof="0" dirty="0">
                <a:latin typeface="Tahoma" panose="020B0604030504040204" pitchFamily="34" charset="0"/>
              </a:rPr>
              <a:t>Competitive objectives</a:t>
            </a:r>
          </a:p>
          <a:p>
            <a:pPr lvl="1"/>
            <a:r>
              <a:rPr lang="en-ZA" altLang="en-US" sz="3200" noProof="0" dirty="0">
                <a:latin typeface="Tahoma" panose="020B0604030504040204" pitchFamily="34" charset="0"/>
              </a:rPr>
              <a:t>Technical objectives</a:t>
            </a:r>
          </a:p>
          <a:p>
            <a:endParaRPr lang="en-ZA" altLang="en-US" sz="1400" noProof="0" dirty="0">
              <a:latin typeface="Tahoma" panose="020B0604030504040204" pitchFamily="34" charset="0"/>
            </a:endParaRPr>
          </a:p>
          <a:p>
            <a:r>
              <a:rPr lang="en-ZA" altLang="en-US" noProof="0" dirty="0">
                <a:latin typeface="Tahoma" panose="020B0604030504040204" pitchFamily="34" charset="0"/>
              </a:rPr>
              <a:t>What institutional models                    are most appropriate                       to implement them? </a:t>
            </a: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a:off x="8027988" y="3213100"/>
            <a:ext cx="865187" cy="2087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26627" name="Rectangle 2"/>
          <p:cNvSpPr>
            <a:spLocks noGrp="1" noChangeArrowheads="1"/>
          </p:cNvSpPr>
          <p:nvPr>
            <p:ph type="title" idx="4294967295"/>
          </p:nvPr>
        </p:nvSpPr>
        <p:spPr>
          <a:xfrm>
            <a:off x="0" y="0"/>
            <a:ext cx="7543800" cy="1143000"/>
          </a:xfrm>
        </p:spPr>
        <p:txBody>
          <a:bodyPr lIns="92075" tIns="46038" rIns="92075" bIns="46038"/>
          <a:lstStyle/>
          <a:p>
            <a:pPr>
              <a:defRPr/>
            </a:pPr>
            <a:r>
              <a:rPr lang="en-ZA" sz="4400" noProof="0" dirty="0">
                <a:latin typeface="Tahoma" pitchFamily="34" charset="0"/>
              </a:rPr>
              <a:t>Rationales for Regulation</a:t>
            </a:r>
          </a:p>
        </p:txBody>
      </p:sp>
      <p:sp>
        <p:nvSpPr>
          <p:cNvPr id="49156" name="Rectangle 3"/>
          <p:cNvSpPr>
            <a:spLocks noGrp="1" noChangeArrowheads="1"/>
          </p:cNvSpPr>
          <p:nvPr>
            <p:ph type="body" idx="4294967295"/>
          </p:nvPr>
        </p:nvSpPr>
        <p:spPr>
          <a:xfrm>
            <a:off x="107950" y="1557338"/>
            <a:ext cx="7559675" cy="4608512"/>
          </a:xfrm>
          <a:noFill/>
        </p:spPr>
        <p:txBody>
          <a:bodyPr lIns="92075" tIns="46038" rIns="92075" bIns="46038"/>
          <a:lstStyle/>
          <a:p>
            <a:pPr>
              <a:lnSpc>
                <a:spcPct val="90000"/>
              </a:lnSpc>
            </a:pPr>
            <a:r>
              <a:rPr lang="en-ZA" altLang="en-US" sz="3600" b="1" noProof="0" dirty="0">
                <a:latin typeface="Tahoma" panose="020B0604030504040204" pitchFamily="34" charset="0"/>
              </a:rPr>
              <a:t>Social objectives</a:t>
            </a:r>
            <a:r>
              <a:rPr lang="en-ZA" altLang="en-US" sz="2800" b="1" noProof="0" dirty="0">
                <a:latin typeface="Tahoma" panose="020B0604030504040204" pitchFamily="34" charset="0"/>
              </a:rPr>
              <a:t>                                       </a:t>
            </a:r>
            <a:r>
              <a:rPr lang="en-ZA" altLang="en-US" sz="2800" noProof="0" dirty="0">
                <a:latin typeface="Tahoma" panose="020B0604030504040204" pitchFamily="34" charset="0"/>
              </a:rPr>
              <a:t>of ICT sector regulation </a:t>
            </a:r>
          </a:p>
          <a:p>
            <a:pPr lvl="1">
              <a:lnSpc>
                <a:spcPct val="90000"/>
              </a:lnSpc>
            </a:pPr>
            <a:r>
              <a:rPr lang="en-ZA" altLang="en-US" sz="2400" noProof="0" dirty="0">
                <a:latin typeface="Tahoma" panose="020B0604030504040204" pitchFamily="34" charset="0"/>
              </a:rPr>
              <a:t>Promote universal service / access  </a:t>
            </a:r>
          </a:p>
          <a:p>
            <a:pPr lvl="2">
              <a:lnSpc>
                <a:spcPct val="90000"/>
              </a:lnSpc>
            </a:pPr>
            <a:r>
              <a:rPr lang="en-ZA" altLang="en-US" sz="2000" noProof="0" dirty="0">
                <a:latin typeface="Tahoma" panose="020B0604030504040204" pitchFamily="34" charset="0"/>
              </a:rPr>
              <a:t>USOs, USF </a:t>
            </a:r>
          </a:p>
          <a:p>
            <a:pPr lvl="1">
              <a:lnSpc>
                <a:spcPct val="90000"/>
              </a:lnSpc>
            </a:pPr>
            <a:r>
              <a:rPr lang="en-ZA" altLang="en-US" sz="2400" noProof="0" dirty="0">
                <a:latin typeface="Tahoma" panose="020B0604030504040204" pitchFamily="34" charset="0"/>
              </a:rPr>
              <a:t>Ensure consumer protection</a:t>
            </a:r>
          </a:p>
          <a:p>
            <a:pPr lvl="2">
              <a:lnSpc>
                <a:spcPct val="90000"/>
              </a:lnSpc>
            </a:pPr>
            <a:r>
              <a:rPr lang="en-ZA" altLang="en-US" sz="2000" noProof="0" dirty="0">
                <a:latin typeface="Tahoma" panose="020B0604030504040204" pitchFamily="34" charset="0"/>
              </a:rPr>
              <a:t>Price &amp; quality of service regulation</a:t>
            </a:r>
          </a:p>
          <a:p>
            <a:pPr lvl="2">
              <a:lnSpc>
                <a:spcPct val="90000"/>
              </a:lnSpc>
            </a:pPr>
            <a:r>
              <a:rPr lang="en-ZA" altLang="en-US" sz="2000" noProof="0" dirty="0">
                <a:latin typeface="Tahoma" panose="020B0604030504040204" pitchFamily="34" charset="0"/>
              </a:rPr>
              <a:t>Complaints &amp; dispute resolution </a:t>
            </a:r>
          </a:p>
          <a:p>
            <a:pPr lvl="1">
              <a:lnSpc>
                <a:spcPct val="90000"/>
              </a:lnSpc>
            </a:pPr>
            <a:r>
              <a:rPr lang="en-ZA" altLang="en-US" sz="2400" noProof="0" dirty="0">
                <a:latin typeface="Tahoma" panose="020B0604030504040204" pitchFamily="34" charset="0"/>
              </a:rPr>
              <a:t>Optimise use of scarce resources</a:t>
            </a:r>
          </a:p>
          <a:p>
            <a:pPr lvl="2">
              <a:lnSpc>
                <a:spcPct val="90000"/>
              </a:lnSpc>
            </a:pPr>
            <a:r>
              <a:rPr lang="en-ZA" altLang="en-US" sz="2000" noProof="0" dirty="0">
                <a:latin typeface="Tahoma" panose="020B0604030504040204" pitchFamily="34" charset="0"/>
              </a:rPr>
              <a:t>Spectrum, numbers, rights of way</a:t>
            </a:r>
          </a:p>
          <a:p>
            <a:pPr lvl="1">
              <a:lnSpc>
                <a:spcPct val="90000"/>
              </a:lnSpc>
            </a:pPr>
            <a:r>
              <a:rPr lang="en-ZA" altLang="en-US" sz="2400" noProof="0" dirty="0">
                <a:latin typeface="Tahoma" panose="020B0604030504040204" pitchFamily="34" charset="0"/>
              </a:rPr>
              <a:t>Ensure &amp; protect access to information</a:t>
            </a:r>
          </a:p>
          <a:p>
            <a:pPr lvl="2">
              <a:lnSpc>
                <a:spcPct val="90000"/>
              </a:lnSpc>
            </a:pPr>
            <a:r>
              <a:rPr lang="en-ZA" altLang="en-US" sz="2000" noProof="0" dirty="0">
                <a:latin typeface="Tahoma" panose="020B0604030504040204" pitchFamily="34" charset="0"/>
              </a:rPr>
              <a:t>Media diversity, freedom of information, local content, cross-media ownership &amp; control, cybersecurity</a:t>
            </a:r>
          </a:p>
        </p:txBody>
      </p:sp>
      <p:pic>
        <p:nvPicPr>
          <p:cNvPr id="49157" name="Picture 5" descr="det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2813050"/>
            <a:ext cx="32702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 calcmode="lin" valueType="num">
                                      <p:cBhvr additive="base">
                                        <p:cTn id="7" dur="500" fill="hold"/>
                                        <p:tgtEl>
                                          <p:spTgt spid="491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6">
                                            <p:txEl>
                                              <p:pRg st="2" end="2"/>
                                            </p:txEl>
                                          </p:spTgt>
                                        </p:tgtEl>
                                        <p:attrNameLst>
                                          <p:attrName>style.visibility</p:attrName>
                                        </p:attrNameLst>
                                      </p:cBhvr>
                                      <p:to>
                                        <p:strVal val="visible"/>
                                      </p:to>
                                    </p:set>
                                    <p:anim calcmode="lin" valueType="num">
                                      <p:cBhvr additive="base">
                                        <p:cTn id="11" dur="500" fill="hold"/>
                                        <p:tgtEl>
                                          <p:spTgt spid="4915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156">
                                            <p:txEl>
                                              <p:pRg st="3" end="3"/>
                                            </p:txEl>
                                          </p:spTgt>
                                        </p:tgtEl>
                                        <p:attrNameLst>
                                          <p:attrName>style.visibility</p:attrName>
                                        </p:attrNameLst>
                                      </p:cBhvr>
                                      <p:to>
                                        <p:strVal val="visible"/>
                                      </p:to>
                                    </p:set>
                                    <p:anim calcmode="lin" valueType="num">
                                      <p:cBhvr additive="base">
                                        <p:cTn id="15" dur="500" fill="hold"/>
                                        <p:tgtEl>
                                          <p:spTgt spid="4915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15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156">
                                            <p:txEl>
                                              <p:pRg st="4" end="4"/>
                                            </p:txEl>
                                          </p:spTgt>
                                        </p:tgtEl>
                                        <p:attrNameLst>
                                          <p:attrName>style.visibility</p:attrName>
                                        </p:attrNameLst>
                                      </p:cBhvr>
                                      <p:to>
                                        <p:strVal val="visible"/>
                                      </p:to>
                                    </p:set>
                                    <p:anim calcmode="lin" valueType="num">
                                      <p:cBhvr additive="base">
                                        <p:cTn id="19" dur="500" fill="hold"/>
                                        <p:tgtEl>
                                          <p:spTgt spid="4915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9156">
                                            <p:txEl>
                                              <p:pRg st="5" end="5"/>
                                            </p:txEl>
                                          </p:spTgt>
                                        </p:tgtEl>
                                        <p:attrNameLst>
                                          <p:attrName>style.visibility</p:attrName>
                                        </p:attrNameLst>
                                      </p:cBhvr>
                                      <p:to>
                                        <p:strVal val="visible"/>
                                      </p:to>
                                    </p:set>
                                    <p:anim calcmode="lin" valueType="num">
                                      <p:cBhvr additive="base">
                                        <p:cTn id="23" dur="500" fill="hold"/>
                                        <p:tgtEl>
                                          <p:spTgt spid="4915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915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9156">
                                            <p:txEl>
                                              <p:pRg st="6" end="6"/>
                                            </p:txEl>
                                          </p:spTgt>
                                        </p:tgtEl>
                                        <p:attrNameLst>
                                          <p:attrName>style.visibility</p:attrName>
                                        </p:attrNameLst>
                                      </p:cBhvr>
                                      <p:to>
                                        <p:strVal val="visible"/>
                                      </p:to>
                                    </p:set>
                                    <p:anim calcmode="lin" valueType="num">
                                      <p:cBhvr additive="base">
                                        <p:cTn id="27" dur="500" fill="hold"/>
                                        <p:tgtEl>
                                          <p:spTgt spid="4915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915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9156">
                                            <p:txEl>
                                              <p:pRg st="7" end="7"/>
                                            </p:txEl>
                                          </p:spTgt>
                                        </p:tgtEl>
                                        <p:attrNameLst>
                                          <p:attrName>style.visibility</p:attrName>
                                        </p:attrNameLst>
                                      </p:cBhvr>
                                      <p:to>
                                        <p:strVal val="visible"/>
                                      </p:to>
                                    </p:set>
                                    <p:anim calcmode="lin" valueType="num">
                                      <p:cBhvr additive="base">
                                        <p:cTn id="31" dur="500" fill="hold"/>
                                        <p:tgtEl>
                                          <p:spTgt spid="4915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9156">
                                            <p:txEl>
                                              <p:pRg st="8" end="8"/>
                                            </p:txEl>
                                          </p:spTgt>
                                        </p:tgtEl>
                                        <p:attrNameLst>
                                          <p:attrName>style.visibility</p:attrName>
                                        </p:attrNameLst>
                                      </p:cBhvr>
                                      <p:to>
                                        <p:strVal val="visible"/>
                                      </p:to>
                                    </p:set>
                                    <p:anim calcmode="lin" valueType="num">
                                      <p:cBhvr additive="base">
                                        <p:cTn id="35" dur="500" fill="hold"/>
                                        <p:tgtEl>
                                          <p:spTgt spid="4915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9156">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9156">
                                            <p:txEl>
                                              <p:pRg st="9" end="9"/>
                                            </p:txEl>
                                          </p:spTgt>
                                        </p:tgtEl>
                                        <p:attrNameLst>
                                          <p:attrName>style.visibility</p:attrName>
                                        </p:attrNameLst>
                                      </p:cBhvr>
                                      <p:to>
                                        <p:strVal val="visible"/>
                                      </p:to>
                                    </p:set>
                                    <p:anim calcmode="lin" valueType="num">
                                      <p:cBhvr additive="base">
                                        <p:cTn id="39" dur="500" fill="hold"/>
                                        <p:tgtEl>
                                          <p:spTgt spid="4915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915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0"/>
            <a:ext cx="7543800" cy="1143000"/>
          </a:xfrm>
        </p:spPr>
        <p:txBody>
          <a:bodyPr lIns="92075" tIns="46038" rIns="92075" bIns="46038"/>
          <a:lstStyle/>
          <a:p>
            <a:pPr>
              <a:defRPr/>
            </a:pPr>
            <a:r>
              <a:rPr lang="en-ZA" sz="4400" noProof="0" dirty="0">
                <a:latin typeface="Tahoma" pitchFamily="34" charset="0"/>
              </a:rPr>
              <a:t>Rationales for Regulation</a:t>
            </a:r>
          </a:p>
        </p:txBody>
      </p:sp>
      <p:sp>
        <p:nvSpPr>
          <p:cNvPr id="51203" name="Rectangle 3"/>
          <p:cNvSpPr>
            <a:spLocks noGrp="1" noChangeArrowheads="1"/>
          </p:cNvSpPr>
          <p:nvPr>
            <p:ph type="body" idx="4294967295"/>
          </p:nvPr>
        </p:nvSpPr>
        <p:spPr>
          <a:xfrm>
            <a:off x="250825" y="1124744"/>
            <a:ext cx="7369175" cy="5112544"/>
          </a:xfrm>
          <a:noFill/>
        </p:spPr>
        <p:txBody>
          <a:bodyPr lIns="92075" tIns="46038" rIns="92075" bIns="46038"/>
          <a:lstStyle/>
          <a:p>
            <a:pPr>
              <a:lnSpc>
                <a:spcPct val="90000"/>
              </a:lnSpc>
            </a:pPr>
            <a:r>
              <a:rPr lang="en-ZA" altLang="en-US" sz="3600" b="1" noProof="0" dirty="0">
                <a:latin typeface="Tahoma" panose="020B0604030504040204" pitchFamily="34" charset="0"/>
              </a:rPr>
              <a:t>Economic objectives</a:t>
            </a:r>
            <a:r>
              <a:rPr lang="en-ZA" altLang="en-US" sz="2800" noProof="0" dirty="0">
                <a:latin typeface="Tahoma" panose="020B0604030504040204" pitchFamily="34" charset="0"/>
              </a:rPr>
              <a:t>                     of ICT sector regulation</a:t>
            </a:r>
          </a:p>
          <a:p>
            <a:pPr lvl="1">
              <a:lnSpc>
                <a:spcPct val="90000"/>
              </a:lnSpc>
            </a:pPr>
            <a:r>
              <a:rPr lang="en-ZA" altLang="en-US" sz="2400" noProof="0" dirty="0">
                <a:latin typeface="Tahoma" panose="020B0604030504040204" pitchFamily="34" charset="0"/>
              </a:rPr>
              <a:t>Market structure</a:t>
            </a:r>
          </a:p>
          <a:p>
            <a:pPr lvl="2">
              <a:lnSpc>
                <a:spcPct val="90000"/>
              </a:lnSpc>
            </a:pPr>
            <a:r>
              <a:rPr lang="en-ZA" altLang="en-US" sz="2000" noProof="0" dirty="0">
                <a:latin typeface="Tahoma" panose="020B0604030504040204" pitchFamily="34" charset="0"/>
              </a:rPr>
              <a:t>Natural monopolies &amp; market failures</a:t>
            </a:r>
          </a:p>
          <a:p>
            <a:pPr lvl="1">
              <a:lnSpc>
                <a:spcPct val="90000"/>
              </a:lnSpc>
            </a:pPr>
            <a:r>
              <a:rPr lang="en-ZA" altLang="en-US" sz="2400" noProof="0" dirty="0">
                <a:latin typeface="Tahoma" panose="020B0604030504040204" pitchFamily="34" charset="0"/>
              </a:rPr>
              <a:t>Rate regulation</a:t>
            </a:r>
          </a:p>
          <a:p>
            <a:pPr lvl="2">
              <a:lnSpc>
                <a:spcPct val="90000"/>
              </a:lnSpc>
            </a:pPr>
            <a:r>
              <a:rPr lang="en-ZA" altLang="en-US" sz="2000" noProof="0" dirty="0">
                <a:latin typeface="Tahoma" panose="020B0604030504040204" pitchFamily="34" charset="0"/>
              </a:rPr>
              <a:t>Rate rebalancing</a:t>
            </a:r>
          </a:p>
          <a:p>
            <a:pPr lvl="2">
              <a:lnSpc>
                <a:spcPct val="90000"/>
              </a:lnSpc>
            </a:pPr>
            <a:r>
              <a:rPr lang="en-ZA" altLang="en-US" sz="2000" noProof="0" dirty="0">
                <a:latin typeface="Tahoma" panose="020B0604030504040204" pitchFamily="34" charset="0"/>
              </a:rPr>
              <a:t>Price cap</a:t>
            </a:r>
          </a:p>
          <a:p>
            <a:pPr lvl="2">
              <a:lnSpc>
                <a:spcPct val="90000"/>
              </a:lnSpc>
            </a:pPr>
            <a:r>
              <a:rPr lang="en-ZA" altLang="en-US" sz="2000" noProof="0" dirty="0">
                <a:latin typeface="Tahoma" panose="020B0604030504040204" pitchFamily="34" charset="0"/>
              </a:rPr>
              <a:t>Rate of return </a:t>
            </a:r>
          </a:p>
          <a:p>
            <a:pPr lvl="1">
              <a:lnSpc>
                <a:spcPct val="90000"/>
              </a:lnSpc>
            </a:pPr>
            <a:r>
              <a:rPr lang="en-ZA" altLang="en-US" sz="2400" noProof="0" dirty="0">
                <a:latin typeface="Tahoma" panose="020B0604030504040204" pitchFamily="34" charset="0"/>
              </a:rPr>
              <a:t>Access regulation</a:t>
            </a:r>
          </a:p>
          <a:p>
            <a:pPr lvl="2">
              <a:lnSpc>
                <a:spcPct val="90000"/>
              </a:lnSpc>
            </a:pPr>
            <a:r>
              <a:rPr lang="en-ZA" altLang="en-US" sz="2000" noProof="0" dirty="0">
                <a:latin typeface="Tahoma" panose="020B0604030504040204" pitchFamily="34" charset="0"/>
              </a:rPr>
              <a:t>Interconnection regime</a:t>
            </a:r>
          </a:p>
          <a:p>
            <a:pPr lvl="2">
              <a:lnSpc>
                <a:spcPct val="90000"/>
              </a:lnSpc>
            </a:pPr>
            <a:r>
              <a:rPr lang="en-ZA" altLang="en-US" sz="2000" noProof="0" dirty="0">
                <a:latin typeface="Tahoma" panose="020B0604030504040204" pitchFamily="34" charset="0"/>
              </a:rPr>
              <a:t>Facilities leasing, essential facilities</a:t>
            </a:r>
          </a:p>
          <a:p>
            <a:pPr lvl="2">
              <a:lnSpc>
                <a:spcPct val="90000"/>
              </a:lnSpc>
            </a:pPr>
            <a:r>
              <a:rPr lang="en-ZA" altLang="en-US" sz="2000" noProof="0" dirty="0">
                <a:latin typeface="Tahoma" panose="020B0604030504040204" pitchFamily="34" charset="0"/>
              </a:rPr>
              <a:t>Infrastructure sharing, LLU,                                 open access</a:t>
            </a:r>
          </a:p>
          <a:p>
            <a:pPr lvl="2">
              <a:lnSpc>
                <a:spcPct val="90000"/>
              </a:lnSpc>
            </a:pPr>
            <a:r>
              <a:rPr lang="en-ZA" altLang="en-US" sz="2000" noProof="0" dirty="0">
                <a:latin typeface="Tahoma" panose="020B0604030504040204" pitchFamily="34" charset="0"/>
              </a:rPr>
              <a:t>Accounting separation</a:t>
            </a:r>
          </a:p>
        </p:txBody>
      </p:sp>
      <p:pic>
        <p:nvPicPr>
          <p:cNvPr id="51204" name="Picture 4" descr="det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780928"/>
            <a:ext cx="37020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 calcmode="lin" valueType="num">
                                      <p:cBhvr additive="base">
                                        <p:cTn id="7"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anim calcmode="lin" valueType="num">
                                      <p:cBhvr additive="base">
                                        <p:cTn id="11"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0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03">
                                            <p:txEl>
                                              <p:pRg st="3" end="3"/>
                                            </p:txEl>
                                          </p:spTgt>
                                        </p:tgtEl>
                                        <p:attrNameLst>
                                          <p:attrName>style.visibility</p:attrName>
                                        </p:attrNameLst>
                                      </p:cBhvr>
                                      <p:to>
                                        <p:strVal val="visible"/>
                                      </p:to>
                                    </p:set>
                                    <p:anim calcmode="lin" valueType="num">
                                      <p:cBhvr additive="base">
                                        <p:cTn id="1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0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anim calcmode="lin" valueType="num">
                                      <p:cBhvr additive="base">
                                        <p:cTn id="19"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anim calcmode="lin" valueType="num">
                                      <p:cBhvr additive="base">
                                        <p:cTn id="23"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anim calcmode="lin" valueType="num">
                                      <p:cBhvr additive="base">
                                        <p:cTn id="27"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0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1203">
                                            <p:txEl>
                                              <p:pRg st="7" end="7"/>
                                            </p:txEl>
                                          </p:spTgt>
                                        </p:tgtEl>
                                        <p:attrNameLst>
                                          <p:attrName>style.visibility</p:attrName>
                                        </p:attrNameLst>
                                      </p:cBhvr>
                                      <p:to>
                                        <p:strVal val="visible"/>
                                      </p:to>
                                    </p:set>
                                    <p:anim calcmode="lin" valueType="num">
                                      <p:cBhvr additive="base">
                                        <p:cTn id="31"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1203">
                                            <p:txEl>
                                              <p:pRg st="8" end="8"/>
                                            </p:txEl>
                                          </p:spTgt>
                                        </p:tgtEl>
                                        <p:attrNameLst>
                                          <p:attrName>style.visibility</p:attrName>
                                        </p:attrNameLst>
                                      </p:cBhvr>
                                      <p:to>
                                        <p:strVal val="visible"/>
                                      </p:to>
                                    </p:set>
                                    <p:anim calcmode="lin" valueType="num">
                                      <p:cBhvr additive="base">
                                        <p:cTn id="35" dur="500" fill="hold"/>
                                        <p:tgtEl>
                                          <p:spTgt spid="5120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0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1203">
                                            <p:txEl>
                                              <p:pRg st="9" end="9"/>
                                            </p:txEl>
                                          </p:spTgt>
                                        </p:tgtEl>
                                        <p:attrNameLst>
                                          <p:attrName>style.visibility</p:attrName>
                                        </p:attrNameLst>
                                      </p:cBhvr>
                                      <p:to>
                                        <p:strVal val="visible"/>
                                      </p:to>
                                    </p:set>
                                    <p:anim calcmode="lin" valueType="num">
                                      <p:cBhvr additive="base">
                                        <p:cTn id="39" dur="500" fill="hold"/>
                                        <p:tgtEl>
                                          <p:spTgt spid="5120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20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1203">
                                            <p:txEl>
                                              <p:pRg st="10" end="10"/>
                                            </p:txEl>
                                          </p:spTgt>
                                        </p:tgtEl>
                                        <p:attrNameLst>
                                          <p:attrName>style.visibility</p:attrName>
                                        </p:attrNameLst>
                                      </p:cBhvr>
                                      <p:to>
                                        <p:strVal val="visible"/>
                                      </p:to>
                                    </p:set>
                                    <p:anim calcmode="lin" valueType="num">
                                      <p:cBhvr additive="base">
                                        <p:cTn id="43" dur="500" fill="hold"/>
                                        <p:tgtEl>
                                          <p:spTgt spid="5120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0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1203">
                                            <p:txEl>
                                              <p:pRg st="11" end="11"/>
                                            </p:txEl>
                                          </p:spTgt>
                                        </p:tgtEl>
                                        <p:attrNameLst>
                                          <p:attrName>style.visibility</p:attrName>
                                        </p:attrNameLst>
                                      </p:cBhvr>
                                      <p:to>
                                        <p:strVal val="visible"/>
                                      </p:to>
                                    </p:set>
                                    <p:anim calcmode="lin" valueType="num">
                                      <p:cBhvr additive="base">
                                        <p:cTn id="47" dur="500" fill="hold"/>
                                        <p:tgtEl>
                                          <p:spTgt spid="5120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0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0"/>
            <a:ext cx="7543800" cy="1143000"/>
          </a:xfrm>
        </p:spPr>
        <p:txBody>
          <a:bodyPr lIns="92075" tIns="46038" rIns="92075" bIns="46038"/>
          <a:lstStyle/>
          <a:p>
            <a:pPr>
              <a:defRPr/>
            </a:pPr>
            <a:r>
              <a:rPr lang="en-ZA" sz="4400" noProof="0" dirty="0">
                <a:latin typeface="Tahoma" pitchFamily="34" charset="0"/>
              </a:rPr>
              <a:t>Rationales for Regulation</a:t>
            </a:r>
          </a:p>
        </p:txBody>
      </p:sp>
      <p:sp>
        <p:nvSpPr>
          <p:cNvPr id="53251" name="Rectangle 3"/>
          <p:cNvSpPr>
            <a:spLocks noGrp="1" noChangeArrowheads="1"/>
          </p:cNvSpPr>
          <p:nvPr>
            <p:ph type="body" idx="4294967295"/>
          </p:nvPr>
        </p:nvSpPr>
        <p:spPr>
          <a:xfrm>
            <a:off x="107950" y="1557338"/>
            <a:ext cx="7559675" cy="4648200"/>
          </a:xfrm>
          <a:noFill/>
        </p:spPr>
        <p:txBody>
          <a:bodyPr lIns="92075" tIns="46038" rIns="92075" bIns="46038"/>
          <a:lstStyle/>
          <a:p>
            <a:pPr>
              <a:lnSpc>
                <a:spcPct val="90000"/>
              </a:lnSpc>
            </a:pPr>
            <a:r>
              <a:rPr lang="en-ZA" altLang="en-US" sz="3600" b="1" noProof="0" dirty="0">
                <a:latin typeface="Tahoma" panose="020B0604030504040204" pitchFamily="34" charset="0"/>
              </a:rPr>
              <a:t>Competitive objectives</a:t>
            </a:r>
            <a:r>
              <a:rPr lang="en-ZA" altLang="en-US" noProof="0" dirty="0">
                <a:latin typeface="Tahoma" panose="020B0604030504040204" pitchFamily="34" charset="0"/>
              </a:rPr>
              <a:t>                  of ICT sector regulation</a:t>
            </a:r>
          </a:p>
          <a:p>
            <a:pPr lvl="1">
              <a:lnSpc>
                <a:spcPct val="90000"/>
              </a:lnSpc>
            </a:pPr>
            <a:r>
              <a:rPr lang="en-ZA" altLang="en-US" noProof="0" dirty="0">
                <a:latin typeface="Tahoma" panose="020B0604030504040204" pitchFamily="34" charset="0"/>
              </a:rPr>
              <a:t>Promote “fair” competition</a:t>
            </a:r>
          </a:p>
          <a:p>
            <a:pPr lvl="1">
              <a:lnSpc>
                <a:spcPct val="90000"/>
              </a:lnSpc>
            </a:pPr>
            <a:r>
              <a:rPr lang="en-ZA" altLang="en-US" noProof="0" dirty="0">
                <a:latin typeface="Tahoma" panose="020B0604030504040204" pitchFamily="34" charset="0"/>
              </a:rPr>
              <a:t>Ensure non-discriminatory rules</a:t>
            </a:r>
          </a:p>
          <a:p>
            <a:pPr lvl="1">
              <a:lnSpc>
                <a:spcPct val="90000"/>
              </a:lnSpc>
            </a:pPr>
            <a:r>
              <a:rPr lang="en-ZA" altLang="en-US" noProof="0" dirty="0">
                <a:latin typeface="Tahoma" panose="020B0604030504040204" pitchFamily="34" charset="0"/>
              </a:rPr>
              <a:t>Symmetrical vs asymmetrical regulation</a:t>
            </a:r>
          </a:p>
          <a:p>
            <a:pPr lvl="1">
              <a:lnSpc>
                <a:spcPct val="90000"/>
              </a:lnSpc>
            </a:pPr>
            <a:r>
              <a:rPr lang="en-ZA" altLang="en-US" noProof="0" dirty="0">
                <a:latin typeface="Tahoma" panose="020B0604030504040204" pitchFamily="34" charset="0"/>
              </a:rPr>
              <a:t>Prevent abuse of market dominance</a:t>
            </a:r>
          </a:p>
          <a:p>
            <a:pPr lvl="1">
              <a:lnSpc>
                <a:spcPct val="90000"/>
              </a:lnSpc>
            </a:pPr>
            <a:r>
              <a:rPr lang="en-ZA" altLang="en-US" noProof="0" dirty="0">
                <a:latin typeface="Tahoma" panose="020B0604030504040204" pitchFamily="34" charset="0"/>
              </a:rPr>
              <a:t>Promote innovation (advanced services)</a:t>
            </a:r>
          </a:p>
          <a:p>
            <a:pPr>
              <a:lnSpc>
                <a:spcPct val="90000"/>
              </a:lnSpc>
            </a:pPr>
            <a:r>
              <a:rPr lang="en-ZA" altLang="en-US" noProof="0" dirty="0">
                <a:latin typeface="Tahoma" panose="020B0604030504040204" pitchFamily="34" charset="0"/>
              </a:rPr>
              <a:t>How much of a competitive role should a sector-specific regulator play?</a:t>
            </a:r>
          </a:p>
        </p:txBody>
      </p:sp>
      <p:pic>
        <p:nvPicPr>
          <p:cNvPr id="53252" name="Picture 4" descr="det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00213"/>
            <a:ext cx="23764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anim calcmode="lin" valueType="num">
                                      <p:cBhvr additive="base">
                                        <p:cTn id="11"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5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anim calcmode="lin" valueType="num">
                                      <p:cBhvr additive="base">
                                        <p:cTn id="1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325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anim calcmode="lin" valueType="num">
                                      <p:cBhvr additive="base">
                                        <p:cTn id="19"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anim calcmode="lin" valueType="num">
                                      <p:cBhvr additive="base">
                                        <p:cTn id="23"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3251">
                                            <p:txEl>
                                              <p:pRg st="6" end="6"/>
                                            </p:txEl>
                                          </p:spTgt>
                                        </p:tgtEl>
                                        <p:attrNameLst>
                                          <p:attrName>style.visibility</p:attrName>
                                        </p:attrNameLst>
                                      </p:cBhvr>
                                      <p:to>
                                        <p:strVal val="visible"/>
                                      </p:to>
                                    </p:set>
                                    <p:anim calcmode="lin" valueType="num">
                                      <p:cBhvr additive="base">
                                        <p:cTn id="29"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idx="4294967295"/>
          </p:nvPr>
        </p:nvSpPr>
        <p:spPr>
          <a:xfrm>
            <a:off x="0" y="0"/>
            <a:ext cx="7596188" cy="1752600"/>
          </a:xfrm>
        </p:spPr>
        <p:txBody>
          <a:bodyPr/>
          <a:lstStyle/>
          <a:p>
            <a:pPr>
              <a:defRPr/>
            </a:pPr>
            <a:r>
              <a:rPr lang="en-ZA" noProof="0" dirty="0">
                <a:latin typeface="Tahoma" pitchFamily="34" charset="0"/>
              </a:rPr>
              <a:t>Regulation &amp; the WTO</a:t>
            </a:r>
          </a:p>
        </p:txBody>
      </p:sp>
      <p:sp>
        <p:nvSpPr>
          <p:cNvPr id="61443" name="Rectangle 3"/>
          <p:cNvSpPr>
            <a:spLocks noGrp="1" noChangeArrowheads="1"/>
          </p:cNvSpPr>
          <p:nvPr>
            <p:ph type="body" idx="4294967295"/>
          </p:nvPr>
        </p:nvSpPr>
        <p:spPr>
          <a:xfrm>
            <a:off x="304800" y="1628775"/>
            <a:ext cx="7219950" cy="4608513"/>
          </a:xfrm>
        </p:spPr>
        <p:txBody>
          <a:bodyPr/>
          <a:lstStyle/>
          <a:p>
            <a:pPr>
              <a:lnSpc>
                <a:spcPct val="80000"/>
              </a:lnSpc>
              <a:buFontTx/>
              <a:buNone/>
            </a:pPr>
            <a:r>
              <a:rPr lang="en-ZA" altLang="en-US" sz="2000" noProof="0" dirty="0">
                <a:latin typeface="Tahoma" panose="020B0604030504040204" pitchFamily="34" charset="0"/>
              </a:rPr>
              <a:t>‘</a:t>
            </a:r>
            <a:r>
              <a:rPr lang="en-ZA" altLang="en-US" sz="2000" b="1" noProof="0" dirty="0">
                <a:latin typeface="Tahoma" panose="020B0604030504040204" pitchFamily="34" charset="0"/>
              </a:rPr>
              <a:t>Telecommunications Services:  Reference Paper’ (WTO, 24 April 1996) provides for</a:t>
            </a:r>
          </a:p>
          <a:p>
            <a:pPr>
              <a:lnSpc>
                <a:spcPct val="80000"/>
              </a:lnSpc>
            </a:pPr>
            <a:r>
              <a:rPr lang="en-ZA" altLang="en-US" sz="2000" noProof="0" dirty="0">
                <a:latin typeface="Tahoma" panose="020B0604030504040204" pitchFamily="34" charset="0"/>
              </a:rPr>
              <a:t>Competitive safeguards</a:t>
            </a:r>
          </a:p>
          <a:p>
            <a:pPr lvl="1">
              <a:lnSpc>
                <a:spcPct val="80000"/>
              </a:lnSpc>
            </a:pPr>
            <a:r>
              <a:rPr lang="en-ZA" altLang="en-US" sz="1800" noProof="0" dirty="0">
                <a:latin typeface="Tahoma" panose="020B0604030504040204" pitchFamily="34" charset="0"/>
              </a:rPr>
              <a:t>Anti-competitive practices (subsidies, information)</a:t>
            </a:r>
          </a:p>
          <a:p>
            <a:pPr>
              <a:lnSpc>
                <a:spcPct val="80000"/>
              </a:lnSpc>
            </a:pPr>
            <a:r>
              <a:rPr lang="en-ZA" altLang="en-US" sz="2000" noProof="0" dirty="0">
                <a:latin typeface="Tahoma" panose="020B0604030504040204" pitchFamily="34" charset="0"/>
              </a:rPr>
              <a:t>Interconnection</a:t>
            </a:r>
          </a:p>
          <a:p>
            <a:pPr lvl="1">
              <a:lnSpc>
                <a:spcPct val="80000"/>
              </a:lnSpc>
            </a:pPr>
            <a:r>
              <a:rPr lang="en-ZA" altLang="en-US" sz="1800" noProof="0" dirty="0">
                <a:latin typeface="Tahoma" panose="020B0604030504040204" pitchFamily="34" charset="0"/>
              </a:rPr>
              <a:t>Non-discrimination, timely manner, PoIs, publicly available &amp; transparent procedures, dispute settlement procedures</a:t>
            </a:r>
          </a:p>
          <a:p>
            <a:pPr>
              <a:lnSpc>
                <a:spcPct val="80000"/>
              </a:lnSpc>
            </a:pPr>
            <a:r>
              <a:rPr lang="en-ZA" altLang="en-US" sz="2000" noProof="0" dirty="0">
                <a:latin typeface="Tahoma" panose="020B0604030504040204" pitchFamily="34" charset="0"/>
              </a:rPr>
              <a:t>Universal Service</a:t>
            </a:r>
          </a:p>
          <a:p>
            <a:pPr lvl="1">
              <a:lnSpc>
                <a:spcPct val="80000"/>
              </a:lnSpc>
            </a:pPr>
            <a:r>
              <a:rPr lang="en-ZA" altLang="en-US" sz="1800" noProof="0" dirty="0">
                <a:latin typeface="Tahoma" panose="020B0604030504040204" pitchFamily="34" charset="0"/>
              </a:rPr>
              <a:t>Right to impose USOs</a:t>
            </a:r>
          </a:p>
          <a:p>
            <a:pPr>
              <a:lnSpc>
                <a:spcPct val="80000"/>
              </a:lnSpc>
            </a:pPr>
            <a:r>
              <a:rPr lang="en-ZA" altLang="en-US" sz="2000" noProof="0" dirty="0">
                <a:latin typeface="Tahoma" panose="020B0604030504040204" pitchFamily="34" charset="0"/>
              </a:rPr>
              <a:t>Public Availability of Licensing Criteria </a:t>
            </a:r>
          </a:p>
          <a:p>
            <a:pPr>
              <a:lnSpc>
                <a:spcPct val="80000"/>
              </a:lnSpc>
            </a:pPr>
            <a:r>
              <a:rPr lang="en-ZA" altLang="en-US" sz="2000" noProof="0" dirty="0">
                <a:latin typeface="Tahoma" panose="020B0604030504040204" pitchFamily="34" charset="0"/>
              </a:rPr>
              <a:t>Independent Regulators</a:t>
            </a:r>
          </a:p>
          <a:p>
            <a:pPr lvl="1">
              <a:lnSpc>
                <a:spcPct val="80000"/>
              </a:lnSpc>
            </a:pPr>
            <a:r>
              <a:rPr lang="en-ZA" altLang="en-US" sz="1800" noProof="0" dirty="0">
                <a:latin typeface="Tahoma" panose="020B0604030504040204" pitchFamily="34" charset="0"/>
              </a:rPr>
              <a:t>Independence from suppliers</a:t>
            </a:r>
          </a:p>
          <a:p>
            <a:pPr>
              <a:lnSpc>
                <a:spcPct val="80000"/>
              </a:lnSpc>
            </a:pPr>
            <a:r>
              <a:rPr lang="en-ZA" altLang="en-US" sz="2000" noProof="0" dirty="0">
                <a:latin typeface="Tahoma" panose="020B0604030504040204" pitchFamily="34" charset="0"/>
              </a:rPr>
              <a:t>Allocation &amp; Use of Scarce Resources</a:t>
            </a:r>
          </a:p>
          <a:p>
            <a:pPr lvl="1">
              <a:lnSpc>
                <a:spcPct val="80000"/>
              </a:lnSpc>
            </a:pPr>
            <a:r>
              <a:rPr lang="en-ZA" altLang="en-US" sz="1800" noProof="0" dirty="0">
                <a:latin typeface="Tahoma" panose="020B0604030504040204" pitchFamily="34" charset="0"/>
              </a:rPr>
              <a:t>Frequencies, numbers, rights of way</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644900"/>
            <a:ext cx="29876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67586" name="Picture 7" descr="http://www.library.yorku.ca/cms/staffblog/files/2011/06/clipart_of_15195_s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363" y="1052513"/>
            <a:ext cx="5135562"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ctrTitle" idx="4294967295"/>
          </p:nvPr>
        </p:nvSpPr>
        <p:spPr>
          <a:xfrm>
            <a:off x="0" y="0"/>
            <a:ext cx="9144000" cy="6021388"/>
          </a:xfrm>
        </p:spPr>
        <p:txBody>
          <a:bodyPr/>
          <a:lstStyle/>
          <a:p>
            <a:pPr>
              <a:defRPr/>
            </a:pPr>
            <a:r>
              <a:rPr lang="en-ZA" sz="4400" noProof="0" dirty="0">
                <a:latin typeface="Tahoma" pitchFamily="34" charset="0"/>
              </a:rPr>
              <a:t>Regulatory </a:t>
            </a:r>
            <a:br>
              <a:rPr lang="en-ZA" sz="4400" noProof="0" dirty="0">
                <a:latin typeface="Tahoma" pitchFamily="34" charset="0"/>
              </a:rPr>
            </a:br>
            <a:br>
              <a:rPr lang="en-ZA" sz="4400" noProof="0" dirty="0">
                <a:latin typeface="Tahoma" pitchFamily="34" charset="0"/>
              </a:rPr>
            </a:br>
            <a:br>
              <a:rPr lang="en-ZA" sz="4400" noProof="0" dirty="0">
                <a:latin typeface="Tahoma" pitchFamily="34" charset="0"/>
              </a:rPr>
            </a:br>
            <a:br>
              <a:rPr lang="en-ZA" sz="4400" noProof="0" dirty="0">
                <a:latin typeface="Tahoma" pitchFamily="34" charset="0"/>
              </a:rPr>
            </a:br>
            <a:br>
              <a:rPr lang="en-ZA" sz="4400" noProof="0" dirty="0">
                <a:latin typeface="Tahoma" pitchFamily="34" charset="0"/>
              </a:rPr>
            </a:br>
            <a:br>
              <a:rPr lang="en-ZA" sz="4400" noProof="0" dirty="0">
                <a:latin typeface="Tahoma" pitchFamily="34" charset="0"/>
              </a:rPr>
            </a:br>
            <a:r>
              <a:rPr lang="en-ZA" sz="4400" noProof="0" dirty="0">
                <a:latin typeface="Tahoma" pitchFamily="34" charset="0"/>
              </a:rPr>
              <a:t>Strategies</a:t>
            </a:r>
          </a:p>
        </p:txBody>
      </p:sp>
      <p:pic>
        <p:nvPicPr>
          <p:cNvPr id="5" name="Picture 4" descr="A close up of a logo&#10;&#10;Description automatically generated">
            <a:extLst>
              <a:ext uri="{FF2B5EF4-FFF2-40B4-BE49-F238E27FC236}">
                <a16:creationId xmlns:a16="http://schemas.microsoft.com/office/drawing/2014/main" id="{17CC06B0-E5CC-414E-8F08-2C0D35347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7596188" cy="1989138"/>
          </a:xfrm>
        </p:spPr>
        <p:txBody>
          <a:bodyPr/>
          <a:lstStyle/>
          <a:p>
            <a:pPr>
              <a:defRPr/>
            </a:pPr>
            <a:r>
              <a:rPr lang="en-ZA" noProof="0" dirty="0">
                <a:latin typeface="Tahoma" pitchFamily="34" charset="0"/>
              </a:rPr>
              <a:t>Some Regulatory Strategies</a:t>
            </a:r>
          </a:p>
        </p:txBody>
      </p:sp>
      <p:sp>
        <p:nvSpPr>
          <p:cNvPr id="69635" name="Rectangle 3"/>
          <p:cNvSpPr>
            <a:spLocks noGrp="1" noChangeArrowheads="1"/>
          </p:cNvSpPr>
          <p:nvPr>
            <p:ph type="body" idx="4294967295"/>
          </p:nvPr>
        </p:nvSpPr>
        <p:spPr>
          <a:xfrm>
            <a:off x="179388" y="1989138"/>
            <a:ext cx="7488237" cy="4248150"/>
          </a:xfrm>
        </p:spPr>
        <p:txBody>
          <a:bodyPr/>
          <a:lstStyle/>
          <a:p>
            <a:r>
              <a:rPr lang="en-ZA" altLang="en-US" sz="2800" noProof="0" dirty="0">
                <a:latin typeface="Tahoma" panose="020B0604030504040204" pitchFamily="34" charset="0"/>
              </a:rPr>
              <a:t>Command &amp; Control regulation</a:t>
            </a:r>
          </a:p>
          <a:p>
            <a:r>
              <a:rPr lang="en-ZA" altLang="en-US" sz="2800" noProof="0" dirty="0">
                <a:latin typeface="Tahoma" panose="020B0604030504040204" pitchFamily="34" charset="0"/>
              </a:rPr>
              <a:t>Incentive-based regulation</a:t>
            </a:r>
          </a:p>
          <a:p>
            <a:r>
              <a:rPr lang="en-ZA" altLang="en-US" sz="2800" noProof="0" dirty="0">
                <a:latin typeface="Tahoma" panose="020B0604030504040204" pitchFamily="34" charset="0"/>
              </a:rPr>
              <a:t>Market control regulation</a:t>
            </a:r>
          </a:p>
          <a:p>
            <a:r>
              <a:rPr lang="en-ZA" altLang="en-US" sz="2800" noProof="0" dirty="0">
                <a:latin typeface="Tahoma" panose="020B0604030504040204" pitchFamily="34" charset="0"/>
              </a:rPr>
              <a:t>Disclosure regulation</a:t>
            </a:r>
          </a:p>
          <a:p>
            <a:r>
              <a:rPr lang="en-ZA" altLang="en-US" sz="2800" noProof="0" dirty="0">
                <a:latin typeface="Tahoma" panose="020B0604030504040204" pitchFamily="34" charset="0"/>
              </a:rPr>
              <a:t>Asymmetrical regulation</a:t>
            </a:r>
          </a:p>
          <a:p>
            <a:r>
              <a:rPr lang="en-ZA" altLang="en-US" sz="2800" noProof="0" dirty="0">
                <a:latin typeface="Tahoma" panose="020B0604030504040204" pitchFamily="34" charset="0"/>
              </a:rPr>
              <a:t>Self-regulation / Co-regulation</a:t>
            </a:r>
          </a:p>
          <a:p>
            <a:r>
              <a:rPr lang="en-ZA" altLang="en-US" sz="2800" noProof="0" dirty="0">
                <a:latin typeface="Tahoma" panose="020B0604030504040204" pitchFamily="34" charset="0"/>
              </a:rPr>
              <a:t>Yardstick / Benchmark regulation</a:t>
            </a:r>
          </a:p>
          <a:p>
            <a:r>
              <a:rPr lang="en-ZA" altLang="en-US" sz="2800" noProof="0" dirty="0">
                <a:latin typeface="Tahoma" panose="020B0604030504040204" pitchFamily="34" charset="0"/>
              </a:rPr>
              <a:t>Combination?</a:t>
            </a:r>
          </a:p>
        </p:txBody>
      </p:sp>
      <p:sp>
        <p:nvSpPr>
          <p:cNvPr id="69636" name="Text Box 4"/>
          <p:cNvSpPr txBox="1">
            <a:spLocks noChangeArrowheads="1"/>
          </p:cNvSpPr>
          <p:nvPr/>
        </p:nvSpPr>
        <p:spPr bwMode="auto">
          <a:xfrm>
            <a:off x="4932363" y="6165850"/>
            <a:ext cx="3009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50000"/>
              </a:spcBef>
              <a:buFontTx/>
              <a:buNone/>
            </a:pPr>
            <a:r>
              <a:rPr lang="en-ZA" altLang="en-US" sz="1600" dirty="0">
                <a:solidFill>
                  <a:schemeClr val="tx1"/>
                </a:solidFill>
                <a:latin typeface="Tahoma" panose="020B0604030504040204" pitchFamily="34" charset="0"/>
              </a:rPr>
              <a:t>Source:  Baldwin &amp; Cave, 2012</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04962" name="Rectangle 2"/>
          <p:cNvSpPr>
            <a:spLocks noGrp="1" noChangeArrowheads="1"/>
          </p:cNvSpPr>
          <p:nvPr>
            <p:ph type="ctrTitle"/>
          </p:nvPr>
        </p:nvSpPr>
        <p:spPr>
          <a:xfrm>
            <a:off x="0" y="18339"/>
            <a:ext cx="9144000" cy="5877272"/>
          </a:xfrm>
        </p:spPr>
        <p:txBody>
          <a:bodyPr/>
          <a:lstStyle/>
          <a:p>
            <a:pPr eaLnBrk="1" hangingPunct="1">
              <a:defRPr/>
            </a:pPr>
            <a:r>
              <a:rPr lang="en-ZA" sz="4300" noProof="0" dirty="0">
                <a:latin typeface="Tahoma" pitchFamily="34" charset="0"/>
                <a:cs typeface="Tahoma" pitchFamily="34" charset="0"/>
              </a:rPr>
              <a:t>Consumer Protection</a:t>
            </a:r>
            <a:br>
              <a:rPr lang="en-ZA" sz="4300" noProof="0" dirty="0">
                <a:latin typeface="Tahoma" pitchFamily="34" charset="0"/>
                <a:cs typeface="Tahoma" pitchFamily="34" charset="0"/>
              </a:rPr>
            </a:br>
            <a:br>
              <a:rPr lang="en-ZA" sz="4300" noProof="0" dirty="0">
                <a:latin typeface="Tahoma" pitchFamily="34" charset="0"/>
                <a:cs typeface="Tahoma" pitchFamily="34" charset="0"/>
              </a:rPr>
            </a:br>
            <a:br>
              <a:rPr lang="en-ZA" sz="4300" noProof="0" dirty="0">
                <a:latin typeface="Tahoma" pitchFamily="34" charset="0"/>
                <a:cs typeface="Tahoma" pitchFamily="34" charset="0"/>
              </a:rPr>
            </a:br>
            <a:br>
              <a:rPr lang="en-ZA" sz="4300" noProof="0" dirty="0">
                <a:latin typeface="Tahoma" pitchFamily="34" charset="0"/>
                <a:cs typeface="Tahoma" pitchFamily="34" charset="0"/>
              </a:rPr>
            </a:br>
            <a:br>
              <a:rPr lang="en-ZA" sz="4300" noProof="0" dirty="0">
                <a:latin typeface="Tahoma" pitchFamily="34" charset="0"/>
                <a:cs typeface="Tahoma" pitchFamily="34" charset="0"/>
              </a:rPr>
            </a:br>
            <a:br>
              <a:rPr lang="en-ZA" sz="4300" noProof="0" dirty="0">
                <a:latin typeface="Tahoma" pitchFamily="34" charset="0"/>
                <a:cs typeface="Tahoma" pitchFamily="34" charset="0"/>
              </a:rPr>
            </a:br>
            <a:r>
              <a:rPr lang="en-ZA" sz="4300" noProof="0" dirty="0">
                <a:latin typeface="Tahoma" pitchFamily="34" charset="0"/>
                <a:cs typeface="Tahoma" pitchFamily="34" charset="0"/>
              </a:rPr>
              <a:t>in a Digital Platform World</a:t>
            </a:r>
          </a:p>
        </p:txBody>
      </p:sp>
      <p:pic>
        <p:nvPicPr>
          <p:cNvPr id="14338" name="Picture 2" descr="http://technode.com/wp-content/uploads/2013/04/5184326_772512-300x2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844824"/>
            <a:ext cx="28575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logo&#10;&#10;Description automatically generated">
            <a:extLst>
              <a:ext uri="{FF2B5EF4-FFF2-40B4-BE49-F238E27FC236}">
                <a16:creationId xmlns:a16="http://schemas.microsoft.com/office/drawing/2014/main" id="{0899EA8B-6D93-402D-A5AA-82BCA55A6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extLst>
      <p:ext uri="{BB962C8B-B14F-4D97-AF65-F5344CB8AC3E}">
        <p14:creationId xmlns:p14="http://schemas.microsoft.com/office/powerpoint/2010/main" val="3637559218"/>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AutoShape 2"/>
          <p:cNvSpPr>
            <a:spLocks noChangeArrowheads="1"/>
          </p:cNvSpPr>
          <p:nvPr/>
        </p:nvSpPr>
        <p:spPr bwMode="auto">
          <a:xfrm>
            <a:off x="179388" y="981075"/>
            <a:ext cx="7848600" cy="5256213"/>
          </a:xfrm>
          <a:prstGeom prst="triangle">
            <a:avLst>
              <a:gd name="adj" fmla="val 50000"/>
            </a:avLst>
          </a:prstGeom>
          <a:solidFill>
            <a:srgbClr val="FF5050"/>
          </a:solidFill>
          <a:ln w="9525">
            <a:solidFill>
              <a:schemeClr val="tx1"/>
            </a:solidFill>
            <a:miter lim="800000"/>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60419" name="Rectangle 3"/>
          <p:cNvSpPr>
            <a:spLocks noGrp="1" noChangeArrowheads="1"/>
          </p:cNvSpPr>
          <p:nvPr>
            <p:ph type="title" idx="4294967295"/>
          </p:nvPr>
        </p:nvSpPr>
        <p:spPr>
          <a:xfrm>
            <a:off x="0" y="0"/>
            <a:ext cx="7620000" cy="1412875"/>
          </a:xfrm>
        </p:spPr>
        <p:txBody>
          <a:bodyPr/>
          <a:lstStyle/>
          <a:p>
            <a:pPr>
              <a:defRPr/>
            </a:pPr>
            <a:r>
              <a:rPr lang="en-ZA" sz="3600" noProof="0" dirty="0">
                <a:latin typeface="Tahoma" pitchFamily="34" charset="0"/>
              </a:rPr>
              <a:t>Styles of enforcement:</a:t>
            </a:r>
            <a:br>
              <a:rPr lang="en-ZA" sz="3600" noProof="0" dirty="0">
                <a:latin typeface="Tahoma" pitchFamily="34" charset="0"/>
              </a:rPr>
            </a:br>
            <a:r>
              <a:rPr lang="en-ZA" sz="3600" noProof="0" dirty="0">
                <a:latin typeface="Tahoma" pitchFamily="34" charset="0"/>
              </a:rPr>
              <a:t>compliance   vs   deterrence</a:t>
            </a:r>
          </a:p>
        </p:txBody>
      </p:sp>
      <p:sp>
        <p:nvSpPr>
          <p:cNvPr id="120836" name="AutoShape 4"/>
          <p:cNvSpPr>
            <a:spLocks noChangeArrowheads="1"/>
          </p:cNvSpPr>
          <p:nvPr/>
        </p:nvSpPr>
        <p:spPr bwMode="auto">
          <a:xfrm rot="10800000">
            <a:off x="179388" y="3573463"/>
            <a:ext cx="7848600" cy="26638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n-GB" dirty="0"/>
          </a:p>
        </p:txBody>
      </p:sp>
      <p:sp>
        <p:nvSpPr>
          <p:cNvPr id="120837" name="AutoShape 5"/>
          <p:cNvSpPr>
            <a:spLocks noChangeArrowheads="1"/>
          </p:cNvSpPr>
          <p:nvPr/>
        </p:nvSpPr>
        <p:spPr bwMode="auto">
          <a:xfrm rot="10800000">
            <a:off x="900113" y="3068638"/>
            <a:ext cx="6408737" cy="2160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71 w 21600"/>
              <a:gd name="T13" fmla="*/ 4571 h 21600"/>
              <a:gd name="T14" fmla="*/ 17029 w 21600"/>
              <a:gd name="T15" fmla="*/ 17029 h 21600"/>
            </a:gdLst>
            <a:ahLst/>
            <a:cxnLst>
              <a:cxn ang="T8">
                <a:pos x="T0" y="T1"/>
              </a:cxn>
              <a:cxn ang="T9">
                <a:pos x="T2" y="T3"/>
              </a:cxn>
              <a:cxn ang="T10">
                <a:pos x="T4" y="T5"/>
              </a:cxn>
              <a:cxn ang="T11">
                <a:pos x="T6" y="T7"/>
              </a:cxn>
            </a:cxnLst>
            <a:rect l="T12" t="T13" r="T14" b="T15"/>
            <a:pathLst>
              <a:path w="21600" h="21600">
                <a:moveTo>
                  <a:pt x="0" y="0"/>
                </a:moveTo>
                <a:lnTo>
                  <a:pt x="5542" y="21600"/>
                </a:lnTo>
                <a:lnTo>
                  <a:pt x="16058" y="21600"/>
                </a:lnTo>
                <a:lnTo>
                  <a:pt x="21600" y="0"/>
                </a:lnTo>
                <a:lnTo>
                  <a:pt x="0" y="0"/>
                </a:lnTo>
                <a:close/>
              </a:path>
            </a:pathLst>
          </a:custGeom>
          <a:solidFill>
            <a:srgbClr val="FF9966"/>
          </a:solidFill>
          <a:ln w="9525">
            <a:solidFill>
              <a:schemeClr val="tx1"/>
            </a:solidFill>
            <a:miter lim="800000"/>
            <a:headEnd/>
            <a:tailEnd/>
          </a:ln>
        </p:spPr>
        <p:txBody>
          <a:bodyPr wrap="none" anchor="ctr"/>
          <a:lstStyle/>
          <a:p>
            <a:endParaRPr lang="en-GB" dirty="0"/>
          </a:p>
        </p:txBody>
      </p:sp>
      <p:sp>
        <p:nvSpPr>
          <p:cNvPr id="120838" name="AutoShape 6"/>
          <p:cNvSpPr>
            <a:spLocks noChangeArrowheads="1"/>
          </p:cNvSpPr>
          <p:nvPr/>
        </p:nvSpPr>
        <p:spPr bwMode="auto">
          <a:xfrm rot="10800000">
            <a:off x="1979613" y="2420938"/>
            <a:ext cx="4248150" cy="14398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99"/>
          </a:solidFill>
          <a:ln w="9525">
            <a:solidFill>
              <a:srgbClr val="FF0000"/>
            </a:solidFill>
            <a:miter lim="800000"/>
            <a:headEnd/>
            <a:tailEnd/>
          </a:ln>
        </p:spPr>
        <p:txBody>
          <a:bodyPr wrap="none" anchor="ctr"/>
          <a:lstStyle/>
          <a:p>
            <a:endParaRPr lang="en-GB" dirty="0"/>
          </a:p>
        </p:txBody>
      </p:sp>
      <p:sp>
        <p:nvSpPr>
          <p:cNvPr id="120839" name="Text Box 7"/>
          <p:cNvSpPr txBox="1">
            <a:spLocks noChangeArrowheads="1"/>
          </p:cNvSpPr>
          <p:nvPr/>
        </p:nvSpPr>
        <p:spPr bwMode="auto">
          <a:xfrm>
            <a:off x="3563938" y="1773238"/>
            <a:ext cx="1155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600" dirty="0">
                <a:solidFill>
                  <a:schemeClr val="tx1"/>
                </a:solidFill>
                <a:latin typeface="Tahoma" panose="020B0604030504040204" pitchFamily="34" charset="0"/>
              </a:rPr>
              <a:t>Command </a:t>
            </a:r>
          </a:p>
          <a:p>
            <a:pPr eaLnBrk="1" hangingPunct="1">
              <a:spcBef>
                <a:spcPct val="0"/>
              </a:spcBef>
              <a:buFontTx/>
              <a:buNone/>
            </a:pPr>
            <a:r>
              <a:rPr lang="en-ZA" altLang="en-US" sz="1600" dirty="0">
                <a:solidFill>
                  <a:schemeClr val="tx1"/>
                </a:solidFill>
                <a:latin typeface="Tahoma" panose="020B0604030504040204" pitchFamily="34" charset="0"/>
              </a:rPr>
              <a:t>Regulation</a:t>
            </a:r>
          </a:p>
        </p:txBody>
      </p:sp>
      <p:sp>
        <p:nvSpPr>
          <p:cNvPr id="120840" name="Text Box 8"/>
          <p:cNvSpPr txBox="1">
            <a:spLocks noChangeArrowheads="1"/>
          </p:cNvSpPr>
          <p:nvPr/>
        </p:nvSpPr>
        <p:spPr bwMode="auto">
          <a:xfrm>
            <a:off x="3276600" y="2924175"/>
            <a:ext cx="178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600" dirty="0">
                <a:solidFill>
                  <a:schemeClr val="tx1"/>
                </a:solidFill>
                <a:latin typeface="Tahoma" panose="020B0604030504040204" pitchFamily="34" charset="0"/>
              </a:rPr>
              <a:t>Insistent</a:t>
            </a:r>
            <a:r>
              <a:rPr lang="en-ZA" altLang="en-US" sz="2400" dirty="0">
                <a:solidFill>
                  <a:schemeClr val="tx1"/>
                </a:solidFill>
                <a:latin typeface="Times New Roman" panose="02020603050405020304" pitchFamily="18" charset="0"/>
              </a:rPr>
              <a:t> </a:t>
            </a:r>
            <a:r>
              <a:rPr lang="en-ZA" altLang="en-US" sz="1600" dirty="0">
                <a:solidFill>
                  <a:schemeClr val="tx1"/>
                </a:solidFill>
                <a:latin typeface="Tahoma" panose="020B0604030504040204" pitchFamily="34" charset="0"/>
              </a:rPr>
              <a:t>Strategy</a:t>
            </a:r>
          </a:p>
        </p:txBody>
      </p:sp>
      <p:sp>
        <p:nvSpPr>
          <p:cNvPr id="120841" name="Text Box 9"/>
          <p:cNvSpPr txBox="1">
            <a:spLocks noChangeArrowheads="1"/>
          </p:cNvSpPr>
          <p:nvPr/>
        </p:nvSpPr>
        <p:spPr bwMode="auto">
          <a:xfrm>
            <a:off x="3203575" y="4365625"/>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600" dirty="0">
                <a:solidFill>
                  <a:schemeClr val="tx1"/>
                </a:solidFill>
                <a:latin typeface="Tahoma" panose="020B0604030504040204" pitchFamily="34" charset="0"/>
              </a:rPr>
              <a:t>Persuasive Strategy</a:t>
            </a:r>
          </a:p>
        </p:txBody>
      </p:sp>
      <p:sp>
        <p:nvSpPr>
          <p:cNvPr id="120842" name="Text Box 10"/>
          <p:cNvSpPr txBox="1">
            <a:spLocks noChangeArrowheads="1"/>
          </p:cNvSpPr>
          <p:nvPr/>
        </p:nvSpPr>
        <p:spPr bwMode="auto">
          <a:xfrm>
            <a:off x="2987675" y="5589588"/>
            <a:ext cx="2314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600" dirty="0">
                <a:solidFill>
                  <a:schemeClr val="tx1"/>
                </a:solidFill>
                <a:latin typeface="Tahoma" panose="020B0604030504040204" pitchFamily="34" charset="0"/>
              </a:rPr>
              <a:t>Enforced self-regulation</a:t>
            </a:r>
          </a:p>
        </p:txBody>
      </p:sp>
      <p:sp>
        <p:nvSpPr>
          <p:cNvPr id="120843" name="Text Box 11"/>
          <p:cNvSpPr txBox="1">
            <a:spLocks noChangeArrowheads="1"/>
          </p:cNvSpPr>
          <p:nvPr/>
        </p:nvSpPr>
        <p:spPr bwMode="auto">
          <a:xfrm>
            <a:off x="231775" y="1323975"/>
            <a:ext cx="27908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b="1" dirty="0">
                <a:solidFill>
                  <a:schemeClr val="tx1"/>
                </a:solidFill>
                <a:latin typeface="Tahoma" panose="020B0604030504040204" pitchFamily="34" charset="0"/>
              </a:rPr>
              <a:t>Pyramid of</a:t>
            </a:r>
          </a:p>
          <a:p>
            <a:pPr eaLnBrk="1" hangingPunct="1">
              <a:spcBef>
                <a:spcPct val="0"/>
              </a:spcBef>
              <a:buFontTx/>
              <a:buNone/>
            </a:pPr>
            <a:r>
              <a:rPr lang="en-ZA" altLang="en-US" b="1" dirty="0">
                <a:solidFill>
                  <a:schemeClr val="tx1"/>
                </a:solidFill>
                <a:latin typeface="Tahoma" panose="020B0604030504040204" pitchFamily="34" charset="0"/>
              </a:rPr>
              <a:t>Enforcement</a:t>
            </a:r>
          </a:p>
          <a:p>
            <a:pPr eaLnBrk="1" hangingPunct="1">
              <a:spcBef>
                <a:spcPct val="0"/>
              </a:spcBef>
              <a:buFontTx/>
              <a:buNone/>
            </a:pPr>
            <a:r>
              <a:rPr lang="en-ZA" altLang="en-US" b="1" dirty="0">
                <a:solidFill>
                  <a:schemeClr val="tx1"/>
                </a:solidFill>
                <a:latin typeface="Tahoma" panose="020B0604030504040204" pitchFamily="34" charset="0"/>
              </a:rPr>
              <a:t>Strategies</a:t>
            </a:r>
            <a:r>
              <a:rPr lang="en-ZA" altLang="en-US" sz="2400" dirty="0">
                <a:solidFill>
                  <a:schemeClr val="tx1"/>
                </a:solidFill>
                <a:latin typeface="Tahoma" panose="020B0604030504040204" pitchFamily="34" charset="0"/>
              </a:rPr>
              <a:t> </a:t>
            </a:r>
          </a:p>
          <a:p>
            <a:pPr eaLnBrk="1" hangingPunct="1">
              <a:spcBef>
                <a:spcPct val="0"/>
              </a:spcBef>
              <a:buFontTx/>
              <a:buNone/>
            </a:pPr>
            <a:r>
              <a:rPr lang="en-ZA" altLang="en-US" sz="2400" dirty="0">
                <a:solidFill>
                  <a:schemeClr val="tx1"/>
                </a:solidFill>
                <a:latin typeface="Tahoma" panose="020B0604030504040204" pitchFamily="34" charset="0"/>
              </a:rPr>
              <a:t>(Hutter)</a:t>
            </a:r>
            <a:r>
              <a:rPr lang="en-ZA" altLang="en-US" sz="2400" dirty="0">
                <a:solidFill>
                  <a:schemeClr val="tx1"/>
                </a:solidFill>
                <a:latin typeface="Times New Roman" panose="02020603050405020304" pitchFamily="18" charset="0"/>
              </a:rPr>
              <a:t> </a:t>
            </a:r>
          </a:p>
        </p:txBody>
      </p:sp>
      <p:sp>
        <p:nvSpPr>
          <p:cNvPr id="120844" name="AutoShape 12"/>
          <p:cNvSpPr>
            <a:spLocks noChangeArrowheads="1"/>
          </p:cNvSpPr>
          <p:nvPr/>
        </p:nvSpPr>
        <p:spPr bwMode="auto">
          <a:xfrm>
            <a:off x="6804025" y="1196975"/>
            <a:ext cx="504825" cy="5184775"/>
          </a:xfrm>
          <a:prstGeom prst="upArrow">
            <a:avLst>
              <a:gd name="adj1" fmla="val 50000"/>
              <a:gd name="adj2" fmla="val 256761"/>
            </a:avLst>
          </a:prstGeom>
          <a:solidFill>
            <a:srgbClr val="CC3300"/>
          </a:solidFill>
          <a:ln w="9525">
            <a:solidFill>
              <a:schemeClr val="tx1"/>
            </a:solidFill>
            <a:miter lim="800000"/>
            <a:headEnd/>
            <a:tailEnd/>
          </a:ln>
        </p:spPr>
        <p:txBody>
          <a:bodyPr vert="eaVert"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120845" name="Text Box 13"/>
          <p:cNvSpPr txBox="1">
            <a:spLocks noChangeArrowheads="1"/>
          </p:cNvSpPr>
          <p:nvPr/>
        </p:nvSpPr>
        <p:spPr bwMode="auto">
          <a:xfrm rot="-5400000">
            <a:off x="6417469" y="3744119"/>
            <a:ext cx="1223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400" dirty="0">
                <a:solidFill>
                  <a:srgbClr val="FFFF00"/>
                </a:solidFill>
                <a:latin typeface="Tahoma" panose="020B0604030504040204" pitchFamily="34" charset="0"/>
              </a:rPr>
              <a:t>Intrusiveness</a:t>
            </a:r>
          </a:p>
        </p:txBody>
      </p:sp>
    </p:spTree>
    <p:extLst>
      <p:ext uri="{BB962C8B-B14F-4D97-AF65-F5344CB8AC3E}">
        <p14:creationId xmlns:p14="http://schemas.microsoft.com/office/powerpoint/2010/main" val="3478339535"/>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5EB948C8-0077-42A2-B22B-DECD522A8D56}"/>
              </a:ext>
            </a:extLst>
          </p:cNvPr>
          <p:cNvSpPr>
            <a:spLocks noGrp="1"/>
          </p:cNvSpPr>
          <p:nvPr>
            <p:ph type="ftr" sz="quarter" idx="11"/>
          </p:nvPr>
        </p:nvSpPr>
        <p:spPr/>
        <p:txBody>
          <a:bodyPr/>
          <a:lstStyle/>
          <a:p>
            <a:r>
              <a:rPr lang="en-GB" altLang="en-US"/>
              <a:t>Licensed under a </a:t>
            </a:r>
            <a:r>
              <a:rPr lang="en-GB" altLang="en-US">
                <a:solidFill>
                  <a:schemeClr val="tx2"/>
                </a:solidFill>
                <a:hlinkClick r:id="rId3"/>
              </a:rPr>
              <a:t>Creative Commons Attribution NonCommercial NoDerivs 2.0 SA Licence</a:t>
            </a:r>
            <a:r>
              <a:rPr lang="en-GB" altLang="en-US" sz="2000">
                <a:solidFill>
                  <a:schemeClr val="tx2"/>
                </a:solidFill>
                <a:latin typeface="Times New Roman" panose="02020603050405020304" pitchFamily="18" charset="0"/>
              </a:rPr>
              <a:t> </a:t>
            </a:r>
          </a:p>
        </p:txBody>
      </p:sp>
      <p:pic>
        <p:nvPicPr>
          <p:cNvPr id="1289223" name="Picture 7" descr="temp">
            <a:extLst>
              <a:ext uri="{FF2B5EF4-FFF2-40B4-BE49-F238E27FC236}">
                <a16:creationId xmlns:a16="http://schemas.microsoft.com/office/drawing/2014/main" id="{09489BE2-2EBD-42A8-B262-5956286A4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24" y="2241127"/>
            <a:ext cx="2471737" cy="1916112"/>
          </a:xfrm>
          <a:prstGeom prst="rect">
            <a:avLst/>
          </a:prstGeom>
          <a:noFill/>
          <a:extLst>
            <a:ext uri="{909E8E84-426E-40DD-AFC4-6F175D3DCCD1}">
              <a14:hiddenFill xmlns:a14="http://schemas.microsoft.com/office/drawing/2010/main">
                <a:solidFill>
                  <a:srgbClr val="FFFFFF"/>
                </a:solidFill>
              </a14:hiddenFill>
            </a:ext>
          </a:extLst>
        </p:spPr>
      </p:pic>
      <p:sp>
        <p:nvSpPr>
          <p:cNvPr id="1289218" name="Rectangle 2">
            <a:extLst>
              <a:ext uri="{FF2B5EF4-FFF2-40B4-BE49-F238E27FC236}">
                <a16:creationId xmlns:a16="http://schemas.microsoft.com/office/drawing/2014/main" id="{AC247463-6CD0-4826-B2C6-FA84598381C3}"/>
              </a:ext>
            </a:extLst>
          </p:cNvPr>
          <p:cNvSpPr>
            <a:spLocks noGrp="1" noChangeArrowheads="1"/>
          </p:cNvSpPr>
          <p:nvPr>
            <p:ph type="title"/>
          </p:nvPr>
        </p:nvSpPr>
        <p:spPr>
          <a:xfrm>
            <a:off x="0" y="0"/>
            <a:ext cx="7596188" cy="1125538"/>
          </a:xfrm>
        </p:spPr>
        <p:txBody>
          <a:bodyPr/>
          <a:lstStyle/>
          <a:p>
            <a:r>
              <a:rPr lang="en-ZA" altLang="en-US" sz="3500"/>
              <a:t>Regulatory Strategies</a:t>
            </a:r>
          </a:p>
        </p:txBody>
      </p:sp>
      <p:sp>
        <p:nvSpPr>
          <p:cNvPr id="1289219" name="Rectangle 3">
            <a:extLst>
              <a:ext uri="{FF2B5EF4-FFF2-40B4-BE49-F238E27FC236}">
                <a16:creationId xmlns:a16="http://schemas.microsoft.com/office/drawing/2014/main" id="{79885CC3-381C-49C8-BCE3-2A475EF403E1}"/>
              </a:ext>
            </a:extLst>
          </p:cNvPr>
          <p:cNvSpPr>
            <a:spLocks noGrp="1" noChangeArrowheads="1"/>
          </p:cNvSpPr>
          <p:nvPr>
            <p:ph type="body" idx="1"/>
          </p:nvPr>
        </p:nvSpPr>
        <p:spPr>
          <a:xfrm>
            <a:off x="107950" y="1125538"/>
            <a:ext cx="7345363" cy="5183187"/>
          </a:xfrm>
        </p:spPr>
        <p:txBody>
          <a:bodyPr/>
          <a:lstStyle/>
          <a:p>
            <a:pPr>
              <a:lnSpc>
                <a:spcPct val="80000"/>
              </a:lnSpc>
            </a:pPr>
            <a:r>
              <a:rPr lang="en-ZA" altLang="en-US" sz="2000"/>
              <a:t>What do we mean by strategy?</a:t>
            </a:r>
          </a:p>
          <a:p>
            <a:pPr>
              <a:lnSpc>
                <a:spcPct val="80000"/>
              </a:lnSpc>
            </a:pPr>
            <a:r>
              <a:rPr lang="en-ZA" altLang="en-US" sz="2000"/>
              <a:t>B&amp;C see regulatory strategies based on key govt (state?) capacities</a:t>
            </a:r>
          </a:p>
          <a:p>
            <a:pPr>
              <a:lnSpc>
                <a:spcPct val="80000"/>
              </a:lnSpc>
            </a:pPr>
            <a:r>
              <a:rPr lang="en-ZA" altLang="en-US" sz="2000"/>
              <a:t>Command &amp; Control  -  </a:t>
            </a:r>
            <a:r>
              <a:rPr lang="en-ZA" altLang="en-US" sz="2000" b="1"/>
              <a:t>Command &amp; Control Regulation</a:t>
            </a:r>
          </a:p>
          <a:p>
            <a:pPr lvl="1">
              <a:lnSpc>
                <a:spcPct val="80000"/>
              </a:lnSpc>
            </a:pPr>
            <a:r>
              <a:rPr lang="en-ZA" altLang="en-US" sz="1800"/>
              <a:t>Legal authority, legislation</a:t>
            </a:r>
            <a:endParaRPr lang="en-ZA" altLang="en-US" sz="1800" b="1"/>
          </a:p>
          <a:p>
            <a:pPr>
              <a:lnSpc>
                <a:spcPct val="80000"/>
              </a:lnSpc>
            </a:pPr>
            <a:r>
              <a:rPr lang="en-ZA" altLang="en-US" sz="2000"/>
              <a:t>Economic Resources -  </a:t>
            </a:r>
            <a:r>
              <a:rPr lang="en-ZA" altLang="en-US" sz="2000" b="1"/>
              <a:t>Incentive Regulation</a:t>
            </a:r>
          </a:p>
          <a:p>
            <a:pPr lvl="1">
              <a:lnSpc>
                <a:spcPct val="80000"/>
              </a:lnSpc>
            </a:pPr>
            <a:r>
              <a:rPr lang="en-ZA" altLang="en-US" sz="1800"/>
              <a:t>Incentives, subsidies, loans, contracts, grants</a:t>
            </a:r>
          </a:p>
          <a:p>
            <a:pPr>
              <a:lnSpc>
                <a:spcPct val="80000"/>
              </a:lnSpc>
            </a:pPr>
            <a:r>
              <a:rPr lang="en-ZA" altLang="en-US" sz="2000"/>
              <a:t>Market Control  -  </a:t>
            </a:r>
            <a:r>
              <a:rPr lang="en-ZA" altLang="en-US" sz="2000" b="1"/>
              <a:t>Competition etc Regulation</a:t>
            </a:r>
          </a:p>
          <a:p>
            <a:pPr lvl="1">
              <a:lnSpc>
                <a:spcPct val="80000"/>
              </a:lnSpc>
            </a:pPr>
            <a:r>
              <a:rPr lang="en-ZA" altLang="en-US" sz="1800"/>
              <a:t>Channel competitive forces (eg franchises)</a:t>
            </a:r>
          </a:p>
          <a:p>
            <a:pPr>
              <a:lnSpc>
                <a:spcPct val="80000"/>
              </a:lnSpc>
            </a:pPr>
            <a:r>
              <a:rPr lang="en-ZA" altLang="en-US" sz="2000"/>
              <a:t>Information  </a:t>
            </a:r>
            <a:r>
              <a:rPr lang="en-ZA" altLang="en-US" sz="2000" b="1"/>
              <a:t>-  Disclosure Regulation</a:t>
            </a:r>
          </a:p>
          <a:p>
            <a:pPr>
              <a:lnSpc>
                <a:spcPct val="80000"/>
              </a:lnSpc>
            </a:pPr>
            <a:r>
              <a:rPr lang="en-ZA" altLang="en-US" sz="2000"/>
              <a:t>Direct Action</a:t>
            </a:r>
          </a:p>
          <a:p>
            <a:pPr>
              <a:lnSpc>
                <a:spcPct val="80000"/>
              </a:lnSpc>
            </a:pPr>
            <a:r>
              <a:rPr lang="en-ZA" altLang="en-US" sz="2000"/>
              <a:t>Conferral of Rights  -  </a:t>
            </a:r>
            <a:r>
              <a:rPr lang="en-ZA" altLang="en-US" sz="2000" b="1"/>
              <a:t>Rights &amp; Liabilities Regulation</a:t>
            </a:r>
          </a:p>
          <a:p>
            <a:pPr lvl="1">
              <a:lnSpc>
                <a:spcPct val="80000"/>
              </a:lnSpc>
            </a:pPr>
            <a:r>
              <a:rPr lang="en-ZA" altLang="en-US" sz="1800"/>
              <a:t>Incentives and constraints</a:t>
            </a:r>
          </a:p>
          <a:p>
            <a:pPr>
              <a:lnSpc>
                <a:spcPct val="80000"/>
              </a:lnSpc>
              <a:buFontTx/>
              <a:buNone/>
            </a:pPr>
            <a:endParaRPr lang="en-ZA" altLang="en-US" sz="2400" b="1"/>
          </a:p>
          <a:p>
            <a:pPr>
              <a:lnSpc>
                <a:spcPct val="80000"/>
              </a:lnSpc>
              <a:buFontTx/>
              <a:buNone/>
            </a:pPr>
            <a:r>
              <a:rPr lang="en-ZA" altLang="en-US" sz="2000" b="1"/>
              <a:t>How is this approach informed by theories of regulation and the state?   </a:t>
            </a:r>
          </a:p>
          <a:p>
            <a:pPr>
              <a:lnSpc>
                <a:spcPct val="80000"/>
              </a:lnSpc>
              <a:buFontTx/>
              <a:buNone/>
            </a:pPr>
            <a:r>
              <a:rPr lang="en-ZA" altLang="en-US" sz="2000" b="1"/>
              <a:t>Does this model work in a post regulatory state?</a:t>
            </a:r>
          </a:p>
        </p:txBody>
      </p:sp>
      <p:sp>
        <p:nvSpPr>
          <p:cNvPr id="1289220" name="Text Box 4">
            <a:extLst>
              <a:ext uri="{FF2B5EF4-FFF2-40B4-BE49-F238E27FC236}">
                <a16:creationId xmlns:a16="http://schemas.microsoft.com/office/drawing/2014/main" id="{6607E58A-5CC6-4BEA-8684-5B314D9109C8}"/>
              </a:ext>
            </a:extLst>
          </p:cNvPr>
          <p:cNvSpPr txBox="1">
            <a:spLocks noChangeArrowheads="1"/>
          </p:cNvSpPr>
          <p:nvPr/>
        </p:nvSpPr>
        <p:spPr bwMode="auto">
          <a:xfrm>
            <a:off x="4500563" y="61658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ZA" altLang="en-US"/>
          </a:p>
        </p:txBody>
      </p:sp>
      <p:sp>
        <p:nvSpPr>
          <p:cNvPr id="1289221" name="Text Box 5">
            <a:extLst>
              <a:ext uri="{FF2B5EF4-FFF2-40B4-BE49-F238E27FC236}">
                <a16:creationId xmlns:a16="http://schemas.microsoft.com/office/drawing/2014/main" id="{27016832-57FB-4527-B77A-ED7557325C16}"/>
              </a:ext>
            </a:extLst>
          </p:cNvPr>
          <p:cNvSpPr txBox="1">
            <a:spLocks noChangeArrowheads="1"/>
          </p:cNvSpPr>
          <p:nvPr/>
        </p:nvSpPr>
        <p:spPr bwMode="auto">
          <a:xfrm>
            <a:off x="4932363" y="6165850"/>
            <a:ext cx="300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ZA" altLang="en-US" sz="1600">
                <a:latin typeface="Tahoma" panose="020B0604030504040204" pitchFamily="34" charset="0"/>
              </a:rPr>
              <a:t>Source:  Baldwin &amp; Cave, 1999</a:t>
            </a:r>
          </a:p>
        </p:txBody>
      </p:sp>
    </p:spTree>
    <p:extLst>
      <p:ext uri="{BB962C8B-B14F-4D97-AF65-F5344CB8AC3E}">
        <p14:creationId xmlns:p14="http://schemas.microsoft.com/office/powerpoint/2010/main" val="45294281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89219">
                                            <p:txEl>
                                              <p:pRg st="0" end="0"/>
                                            </p:txEl>
                                          </p:spTgt>
                                        </p:tgtEl>
                                        <p:attrNameLst>
                                          <p:attrName>style.visibility</p:attrName>
                                        </p:attrNameLst>
                                      </p:cBhvr>
                                      <p:to>
                                        <p:strVal val="visible"/>
                                      </p:to>
                                    </p:set>
                                    <p:anim calcmode="lin" valueType="num">
                                      <p:cBhvr additive="base">
                                        <p:cTn id="7" dur="500" fill="hold"/>
                                        <p:tgtEl>
                                          <p:spTgt spid="128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89219">
                                            <p:txEl>
                                              <p:pRg st="1" end="1"/>
                                            </p:txEl>
                                          </p:spTgt>
                                        </p:tgtEl>
                                        <p:attrNameLst>
                                          <p:attrName>style.visibility</p:attrName>
                                        </p:attrNameLst>
                                      </p:cBhvr>
                                      <p:to>
                                        <p:strVal val="visible"/>
                                      </p:to>
                                    </p:set>
                                    <p:anim calcmode="lin" valueType="num">
                                      <p:cBhvr additive="base">
                                        <p:cTn id="13" dur="500" fill="hold"/>
                                        <p:tgtEl>
                                          <p:spTgt spid="128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89219">
                                            <p:txEl>
                                              <p:pRg st="2" end="2"/>
                                            </p:txEl>
                                          </p:spTgt>
                                        </p:tgtEl>
                                        <p:attrNameLst>
                                          <p:attrName>style.visibility</p:attrName>
                                        </p:attrNameLst>
                                      </p:cBhvr>
                                      <p:to>
                                        <p:strVal val="visible"/>
                                      </p:to>
                                    </p:set>
                                    <p:anim calcmode="lin" valueType="num">
                                      <p:cBhvr additive="base">
                                        <p:cTn id="19" dur="500" fill="hold"/>
                                        <p:tgtEl>
                                          <p:spTgt spid="128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921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89219">
                                            <p:txEl>
                                              <p:pRg st="3" end="3"/>
                                            </p:txEl>
                                          </p:spTgt>
                                        </p:tgtEl>
                                        <p:attrNameLst>
                                          <p:attrName>style.visibility</p:attrName>
                                        </p:attrNameLst>
                                      </p:cBhvr>
                                      <p:to>
                                        <p:strVal val="visible"/>
                                      </p:to>
                                    </p:set>
                                    <p:anim calcmode="lin" valueType="num">
                                      <p:cBhvr additive="base">
                                        <p:cTn id="23" dur="500" fill="hold"/>
                                        <p:tgtEl>
                                          <p:spTgt spid="128921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8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289219">
                                            <p:txEl>
                                              <p:pRg st="4" end="4"/>
                                            </p:txEl>
                                          </p:spTgt>
                                        </p:tgtEl>
                                        <p:attrNameLst>
                                          <p:attrName>style.visibility</p:attrName>
                                        </p:attrNameLst>
                                      </p:cBhvr>
                                      <p:to>
                                        <p:strVal val="visible"/>
                                      </p:to>
                                    </p:set>
                                    <p:anim calcmode="lin" valueType="num">
                                      <p:cBhvr additive="base">
                                        <p:cTn id="29" dur="500" fill="hold"/>
                                        <p:tgtEl>
                                          <p:spTgt spid="128921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89219">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289219">
                                            <p:txEl>
                                              <p:pRg st="5" end="5"/>
                                            </p:txEl>
                                          </p:spTgt>
                                        </p:tgtEl>
                                        <p:attrNameLst>
                                          <p:attrName>style.visibility</p:attrName>
                                        </p:attrNameLst>
                                      </p:cBhvr>
                                      <p:to>
                                        <p:strVal val="visible"/>
                                      </p:to>
                                    </p:set>
                                    <p:anim calcmode="lin" valueType="num">
                                      <p:cBhvr additive="base">
                                        <p:cTn id="33" dur="500" fill="hold"/>
                                        <p:tgtEl>
                                          <p:spTgt spid="128921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892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289219">
                                            <p:txEl>
                                              <p:pRg st="6" end="6"/>
                                            </p:txEl>
                                          </p:spTgt>
                                        </p:tgtEl>
                                        <p:attrNameLst>
                                          <p:attrName>style.visibility</p:attrName>
                                        </p:attrNameLst>
                                      </p:cBhvr>
                                      <p:to>
                                        <p:strVal val="visible"/>
                                      </p:to>
                                    </p:set>
                                    <p:anim calcmode="lin" valueType="num">
                                      <p:cBhvr additive="base">
                                        <p:cTn id="39" dur="500" fill="hold"/>
                                        <p:tgtEl>
                                          <p:spTgt spid="1289219">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289219">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89219">
                                            <p:txEl>
                                              <p:pRg st="7" end="7"/>
                                            </p:txEl>
                                          </p:spTgt>
                                        </p:tgtEl>
                                        <p:attrNameLst>
                                          <p:attrName>style.visibility</p:attrName>
                                        </p:attrNameLst>
                                      </p:cBhvr>
                                      <p:to>
                                        <p:strVal val="visible"/>
                                      </p:to>
                                    </p:set>
                                    <p:anim calcmode="lin" valueType="num">
                                      <p:cBhvr additive="base">
                                        <p:cTn id="43" dur="500" fill="hold"/>
                                        <p:tgtEl>
                                          <p:spTgt spid="128921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892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89219">
                                            <p:txEl>
                                              <p:pRg st="8" end="8"/>
                                            </p:txEl>
                                          </p:spTgt>
                                        </p:tgtEl>
                                        <p:attrNameLst>
                                          <p:attrName>style.visibility</p:attrName>
                                        </p:attrNameLst>
                                      </p:cBhvr>
                                      <p:to>
                                        <p:strVal val="visible"/>
                                      </p:to>
                                    </p:set>
                                    <p:anim calcmode="lin" valueType="num">
                                      <p:cBhvr additive="base">
                                        <p:cTn id="49" dur="500" fill="hold"/>
                                        <p:tgtEl>
                                          <p:spTgt spid="128921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892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289219">
                                            <p:txEl>
                                              <p:pRg st="9" end="9"/>
                                            </p:txEl>
                                          </p:spTgt>
                                        </p:tgtEl>
                                        <p:attrNameLst>
                                          <p:attrName>style.visibility</p:attrName>
                                        </p:attrNameLst>
                                      </p:cBhvr>
                                      <p:to>
                                        <p:strVal val="visible"/>
                                      </p:to>
                                    </p:set>
                                    <p:anim calcmode="lin" valueType="num">
                                      <p:cBhvr additive="base">
                                        <p:cTn id="55" dur="500" fill="hold"/>
                                        <p:tgtEl>
                                          <p:spTgt spid="1289219">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8921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289219">
                                            <p:txEl>
                                              <p:pRg st="10" end="10"/>
                                            </p:txEl>
                                          </p:spTgt>
                                        </p:tgtEl>
                                        <p:attrNameLst>
                                          <p:attrName>style.visibility</p:attrName>
                                        </p:attrNameLst>
                                      </p:cBhvr>
                                      <p:to>
                                        <p:strVal val="visible"/>
                                      </p:to>
                                    </p:set>
                                    <p:anim calcmode="lin" valueType="num">
                                      <p:cBhvr additive="base">
                                        <p:cTn id="61" dur="500" fill="hold"/>
                                        <p:tgtEl>
                                          <p:spTgt spid="1289219">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289219">
                                            <p:txEl>
                                              <p:pRg st="10" end="10"/>
                                            </p:txEl>
                                          </p:spTgt>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1289219">
                                            <p:txEl>
                                              <p:pRg st="11" end="11"/>
                                            </p:txEl>
                                          </p:spTgt>
                                        </p:tgtEl>
                                        <p:attrNameLst>
                                          <p:attrName>style.visibility</p:attrName>
                                        </p:attrNameLst>
                                      </p:cBhvr>
                                      <p:to>
                                        <p:strVal val="visible"/>
                                      </p:to>
                                    </p:set>
                                    <p:anim calcmode="lin" valueType="num">
                                      <p:cBhvr additive="base">
                                        <p:cTn id="65" dur="500" fill="hold"/>
                                        <p:tgtEl>
                                          <p:spTgt spid="1289219">
                                            <p:txEl>
                                              <p:pRg st="11" end="11"/>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28921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521560A-F936-48D5-BA8D-504A6B254860}"/>
              </a:ext>
            </a:extLst>
          </p:cNvPr>
          <p:cNvSpPr>
            <a:spLocks noGrp="1"/>
          </p:cNvSpPr>
          <p:nvPr>
            <p:ph type="ftr" sz="quarter" idx="11"/>
          </p:nvPr>
        </p:nvSpPr>
        <p:spPr/>
        <p:txBody>
          <a:bodyPr/>
          <a:lstStyle/>
          <a:p>
            <a:r>
              <a:rPr lang="en-GB" altLang="en-US"/>
              <a:t>Licensed under a </a:t>
            </a:r>
            <a:r>
              <a:rPr lang="en-GB" altLang="en-US">
                <a:solidFill>
                  <a:schemeClr val="tx2"/>
                </a:solidFill>
                <a:hlinkClick r:id="rId3"/>
              </a:rPr>
              <a:t>Creative Commons Attribution NonCommercial NoDerivs 2.0 SA Licence</a:t>
            </a:r>
            <a:r>
              <a:rPr lang="en-GB" altLang="en-US" sz="2000">
                <a:solidFill>
                  <a:schemeClr val="tx2"/>
                </a:solidFill>
                <a:latin typeface="Times New Roman" panose="02020603050405020304" pitchFamily="18" charset="0"/>
              </a:rPr>
              <a:t> </a:t>
            </a:r>
          </a:p>
        </p:txBody>
      </p:sp>
      <p:sp>
        <p:nvSpPr>
          <p:cNvPr id="1291266" name="Rectangle 2">
            <a:extLst>
              <a:ext uri="{FF2B5EF4-FFF2-40B4-BE49-F238E27FC236}">
                <a16:creationId xmlns:a16="http://schemas.microsoft.com/office/drawing/2014/main" id="{DE54C1F9-FFDC-4D5C-88FB-C97937D8C5E6}"/>
              </a:ext>
            </a:extLst>
          </p:cNvPr>
          <p:cNvSpPr>
            <a:spLocks noGrp="1" noChangeArrowheads="1"/>
          </p:cNvSpPr>
          <p:nvPr>
            <p:ph type="title"/>
          </p:nvPr>
        </p:nvSpPr>
        <p:spPr>
          <a:xfrm>
            <a:off x="0" y="0"/>
            <a:ext cx="7596188" cy="1052513"/>
          </a:xfrm>
        </p:spPr>
        <p:txBody>
          <a:bodyPr/>
          <a:lstStyle/>
          <a:p>
            <a:r>
              <a:rPr lang="en-ZA" altLang="en-US" sz="3600"/>
              <a:t>Command &amp; Control Regulation</a:t>
            </a:r>
          </a:p>
        </p:txBody>
      </p:sp>
      <p:sp>
        <p:nvSpPr>
          <p:cNvPr id="1291267" name="Rectangle 3">
            <a:extLst>
              <a:ext uri="{FF2B5EF4-FFF2-40B4-BE49-F238E27FC236}">
                <a16:creationId xmlns:a16="http://schemas.microsoft.com/office/drawing/2014/main" id="{D2AFDC71-C107-4C2C-B44D-FA4302A2A33C}"/>
              </a:ext>
            </a:extLst>
          </p:cNvPr>
          <p:cNvSpPr>
            <a:spLocks noGrp="1" noChangeArrowheads="1"/>
          </p:cNvSpPr>
          <p:nvPr>
            <p:ph type="body" idx="1"/>
          </p:nvPr>
        </p:nvSpPr>
        <p:spPr>
          <a:xfrm>
            <a:off x="179388" y="1196975"/>
            <a:ext cx="7416800" cy="5400675"/>
          </a:xfrm>
        </p:spPr>
        <p:txBody>
          <a:bodyPr/>
          <a:lstStyle/>
          <a:p>
            <a:pPr>
              <a:lnSpc>
                <a:spcPct val="80000"/>
              </a:lnSpc>
            </a:pPr>
            <a:r>
              <a:rPr lang="en-ZA" altLang="en-US" sz="1800"/>
              <a:t>Imposition of standards, requirements, prohibitions, licensing requirements, usually through NRA</a:t>
            </a:r>
          </a:p>
          <a:p>
            <a:pPr>
              <a:lnSpc>
                <a:spcPct val="80000"/>
              </a:lnSpc>
            </a:pPr>
            <a:r>
              <a:rPr lang="en-ZA" altLang="en-US" sz="1800"/>
              <a:t>Advantages</a:t>
            </a:r>
          </a:p>
          <a:p>
            <a:pPr lvl="1">
              <a:lnSpc>
                <a:spcPct val="80000"/>
              </a:lnSpc>
            </a:pPr>
            <a:r>
              <a:rPr lang="en-ZA" altLang="en-US" sz="1600"/>
              <a:t>Impact of imposing of fixed standards with clear sanctions</a:t>
            </a:r>
          </a:p>
          <a:p>
            <a:pPr>
              <a:lnSpc>
                <a:spcPct val="80000"/>
              </a:lnSpc>
            </a:pPr>
            <a:r>
              <a:rPr lang="en-ZA" altLang="en-US" sz="1800"/>
              <a:t>Disadvantages</a:t>
            </a:r>
          </a:p>
          <a:p>
            <a:pPr lvl="1">
              <a:lnSpc>
                <a:spcPct val="80000"/>
              </a:lnSpc>
            </a:pPr>
            <a:r>
              <a:rPr lang="en-ZA" altLang="en-US" sz="1600"/>
              <a:t>Regulatory capture</a:t>
            </a:r>
          </a:p>
          <a:p>
            <a:pPr lvl="2">
              <a:lnSpc>
                <a:spcPct val="80000"/>
              </a:lnSpc>
            </a:pPr>
            <a:r>
              <a:rPr lang="en-ZA" altLang="en-US" sz="1400"/>
              <a:t>Life-cycle capture  (institutional development &amp; decline)</a:t>
            </a:r>
          </a:p>
          <a:p>
            <a:pPr lvl="2">
              <a:lnSpc>
                <a:spcPct val="80000"/>
              </a:lnSpc>
            </a:pPr>
            <a:r>
              <a:rPr lang="en-ZA" altLang="en-US" sz="1400"/>
              <a:t>Interest group capture (political influence)</a:t>
            </a:r>
          </a:p>
          <a:p>
            <a:pPr lvl="2">
              <a:lnSpc>
                <a:spcPct val="80000"/>
              </a:lnSpc>
            </a:pPr>
            <a:r>
              <a:rPr lang="en-ZA" altLang="en-US" sz="1400"/>
              <a:t>Private interest capture  (influence of economic power)</a:t>
            </a:r>
          </a:p>
          <a:p>
            <a:pPr lvl="1">
              <a:lnSpc>
                <a:spcPct val="80000"/>
              </a:lnSpc>
            </a:pPr>
            <a:r>
              <a:rPr lang="en-ZA" altLang="en-US" sz="1600"/>
              <a:t>Legalism</a:t>
            </a:r>
          </a:p>
          <a:p>
            <a:pPr lvl="2">
              <a:lnSpc>
                <a:spcPct val="80000"/>
              </a:lnSpc>
            </a:pPr>
            <a:r>
              <a:rPr lang="en-ZA" altLang="en-US" sz="1400"/>
              <a:t>Over regulation through complex, poorly-targeted inflexible rules</a:t>
            </a:r>
          </a:p>
          <a:p>
            <a:pPr lvl="2">
              <a:lnSpc>
                <a:spcPct val="80000"/>
              </a:lnSpc>
            </a:pPr>
            <a:r>
              <a:rPr lang="en-ZA" altLang="en-US" sz="1400"/>
              <a:t>Due to information asymmetry</a:t>
            </a:r>
          </a:p>
          <a:p>
            <a:pPr lvl="2">
              <a:lnSpc>
                <a:spcPct val="80000"/>
              </a:lnSpc>
            </a:pPr>
            <a:r>
              <a:rPr lang="en-ZA" altLang="en-US" sz="1400"/>
              <a:t>Under pressure to reduce discretion  -&gt;  generalised rules</a:t>
            </a:r>
          </a:p>
          <a:p>
            <a:pPr lvl="2">
              <a:lnSpc>
                <a:spcPct val="80000"/>
              </a:lnSpc>
            </a:pPr>
            <a:r>
              <a:rPr lang="en-ZA" altLang="en-US" sz="1400"/>
              <a:t>Under pressure to respond  -&gt;  generalised rules</a:t>
            </a:r>
          </a:p>
          <a:p>
            <a:pPr lvl="2">
              <a:lnSpc>
                <a:spcPct val="80000"/>
              </a:lnSpc>
            </a:pPr>
            <a:r>
              <a:rPr lang="en-ZA" altLang="en-US" sz="1400"/>
              <a:t>‘regulatory ratchet’  - proliferation of rules</a:t>
            </a:r>
          </a:p>
          <a:p>
            <a:pPr lvl="1">
              <a:lnSpc>
                <a:spcPct val="80000"/>
              </a:lnSpc>
            </a:pPr>
            <a:r>
              <a:rPr lang="en-ZA" altLang="en-US" sz="1600"/>
              <a:t>Difficulties of standard-setting</a:t>
            </a:r>
          </a:p>
          <a:p>
            <a:pPr lvl="2">
              <a:lnSpc>
                <a:spcPct val="80000"/>
              </a:lnSpc>
            </a:pPr>
            <a:r>
              <a:rPr lang="en-ZA" altLang="en-US" sz="1400"/>
              <a:t>Information asymmetries  &amp;  performance standards</a:t>
            </a:r>
          </a:p>
          <a:p>
            <a:pPr lvl="1">
              <a:lnSpc>
                <a:spcPct val="80000"/>
              </a:lnSpc>
            </a:pPr>
            <a:r>
              <a:rPr lang="en-ZA" altLang="en-US" sz="1600"/>
              <a:t>Difficulties of enforcement</a:t>
            </a:r>
          </a:p>
          <a:p>
            <a:pPr lvl="2">
              <a:lnSpc>
                <a:spcPct val="80000"/>
              </a:lnSpc>
            </a:pPr>
            <a:r>
              <a:rPr lang="en-ZA" altLang="en-US" sz="1400"/>
              <a:t>Expensive, contentious, can have uncertain impacts</a:t>
            </a:r>
          </a:p>
          <a:p>
            <a:pPr lvl="1">
              <a:lnSpc>
                <a:spcPct val="80000"/>
              </a:lnSpc>
            </a:pPr>
            <a:endParaRPr lang="en-ZA" altLang="en-US" sz="800"/>
          </a:p>
          <a:p>
            <a:pPr>
              <a:lnSpc>
                <a:spcPct val="80000"/>
              </a:lnSpc>
              <a:buFontTx/>
              <a:buNone/>
            </a:pPr>
            <a:r>
              <a:rPr lang="en-ZA" altLang="en-US" sz="1800" b="1"/>
              <a:t>ICT sector examples?</a:t>
            </a:r>
          </a:p>
        </p:txBody>
      </p:sp>
      <p:sp>
        <p:nvSpPr>
          <p:cNvPr id="1291268" name="Text Box 4">
            <a:extLst>
              <a:ext uri="{FF2B5EF4-FFF2-40B4-BE49-F238E27FC236}">
                <a16:creationId xmlns:a16="http://schemas.microsoft.com/office/drawing/2014/main" id="{4C21C277-E53C-4066-8C92-5CFC8E645F00}"/>
              </a:ext>
            </a:extLst>
          </p:cNvPr>
          <p:cNvSpPr txBox="1">
            <a:spLocks noChangeArrowheads="1"/>
          </p:cNvSpPr>
          <p:nvPr/>
        </p:nvSpPr>
        <p:spPr bwMode="auto">
          <a:xfrm>
            <a:off x="4500563" y="61658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ZA" altLang="en-US"/>
          </a:p>
        </p:txBody>
      </p:sp>
      <p:sp>
        <p:nvSpPr>
          <p:cNvPr id="1291269" name="Text Box 5">
            <a:extLst>
              <a:ext uri="{FF2B5EF4-FFF2-40B4-BE49-F238E27FC236}">
                <a16:creationId xmlns:a16="http://schemas.microsoft.com/office/drawing/2014/main" id="{5ABAD4F8-B95E-4E17-B28A-F841055BAD0F}"/>
              </a:ext>
            </a:extLst>
          </p:cNvPr>
          <p:cNvSpPr txBox="1">
            <a:spLocks noChangeArrowheads="1"/>
          </p:cNvSpPr>
          <p:nvPr/>
        </p:nvSpPr>
        <p:spPr bwMode="auto">
          <a:xfrm>
            <a:off x="4932363" y="6165850"/>
            <a:ext cx="300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ZA" altLang="en-US" sz="1600">
                <a:latin typeface="Tahoma" panose="020B0604030504040204" pitchFamily="34" charset="0"/>
              </a:rPr>
              <a:t>Source:  Baldwin &amp; Cave, 1999</a:t>
            </a:r>
          </a:p>
        </p:txBody>
      </p:sp>
      <p:pic>
        <p:nvPicPr>
          <p:cNvPr id="1291271" name="Picture 7">
            <a:extLst>
              <a:ext uri="{FF2B5EF4-FFF2-40B4-BE49-F238E27FC236}">
                <a16:creationId xmlns:a16="http://schemas.microsoft.com/office/drawing/2014/main" id="{FBB761B8-5EAC-414C-8F19-7907CC573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962" t="14767" r="51270" b="9561"/>
          <a:stretch>
            <a:fillRect/>
          </a:stretch>
        </p:blipFill>
        <p:spPr bwMode="auto">
          <a:xfrm>
            <a:off x="6877050" y="2924175"/>
            <a:ext cx="2014538"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1741299-14DC-47BB-B3F9-2F6E477EF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804204"/>
            <a:ext cx="2840038"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2"/>
          <p:cNvSpPr>
            <a:spLocks noGrp="1" noChangeArrowheads="1"/>
          </p:cNvSpPr>
          <p:nvPr>
            <p:ph type="title" idx="4294967295"/>
          </p:nvPr>
        </p:nvSpPr>
        <p:spPr>
          <a:xfrm>
            <a:off x="0" y="0"/>
            <a:ext cx="7543800" cy="1341438"/>
          </a:xfrm>
        </p:spPr>
        <p:txBody>
          <a:bodyPr lIns="92075" tIns="46038" rIns="92075" bIns="46038"/>
          <a:lstStyle/>
          <a:p>
            <a:pPr>
              <a:defRPr/>
            </a:pPr>
            <a:r>
              <a:rPr lang="en-ZA" altLang="en-US" sz="4800" dirty="0">
                <a:latin typeface="Tahoma" panose="020B0604030504040204" pitchFamily="34" charset="0"/>
                <a:ea typeface="Tahoma" panose="020B0604030504040204" pitchFamily="34" charset="0"/>
                <a:cs typeface="Tahoma" panose="020B0604030504040204" pitchFamily="34" charset="0"/>
              </a:rPr>
              <a:t>Self -</a:t>
            </a:r>
            <a:r>
              <a:rPr lang="en-ZA" altLang="en-US" sz="4400" dirty="0">
                <a:latin typeface="Tahoma" panose="020B0604030504040204" pitchFamily="34" charset="0"/>
                <a:ea typeface="Tahoma" panose="020B0604030504040204" pitchFamily="34" charset="0"/>
                <a:cs typeface="Tahoma" panose="020B0604030504040204" pitchFamily="34" charset="0"/>
              </a:rPr>
              <a:t>Regulation</a:t>
            </a:r>
            <a:endParaRPr lang="en-ZA" sz="4400" b="0" noProof="0" dirty="0">
              <a:latin typeface="Tahoma" pitchFamily="34" charset="0"/>
            </a:endParaRPr>
          </a:p>
        </p:txBody>
      </p:sp>
      <p:sp>
        <p:nvSpPr>
          <p:cNvPr id="47108" name="Rectangle 3"/>
          <p:cNvSpPr>
            <a:spLocks noGrp="1" noChangeArrowheads="1"/>
          </p:cNvSpPr>
          <p:nvPr>
            <p:ph type="body" idx="4294967295"/>
          </p:nvPr>
        </p:nvSpPr>
        <p:spPr>
          <a:xfrm>
            <a:off x="107504" y="1340769"/>
            <a:ext cx="7416824" cy="4896520"/>
          </a:xfrm>
          <a:noFill/>
        </p:spPr>
        <p:txBody>
          <a:bodyPr lIns="92075" tIns="46038" rIns="92075" bIns="46038"/>
          <a:lstStyle/>
          <a:p>
            <a:pPr>
              <a:lnSpc>
                <a:spcPct val="80000"/>
              </a:lnSpc>
            </a:pPr>
            <a:r>
              <a:rPr lang="en-ZA" altLang="en-US" sz="2400" dirty="0"/>
              <a:t>Enforcement of a self-developed set of rules</a:t>
            </a:r>
          </a:p>
          <a:p>
            <a:pPr>
              <a:lnSpc>
                <a:spcPct val="80000"/>
              </a:lnSpc>
            </a:pPr>
            <a:r>
              <a:rPr lang="en-ZA" altLang="en-US" sz="2400" dirty="0"/>
              <a:t>Self-administered command &amp; control regulation?</a:t>
            </a:r>
          </a:p>
          <a:p>
            <a:pPr>
              <a:lnSpc>
                <a:spcPct val="80000"/>
              </a:lnSpc>
            </a:pPr>
            <a:r>
              <a:rPr lang="en-ZA" altLang="en-US" sz="2400" dirty="0"/>
              <a:t>Advantages</a:t>
            </a:r>
          </a:p>
          <a:p>
            <a:pPr lvl="1">
              <a:lnSpc>
                <a:spcPct val="80000"/>
              </a:lnSpc>
            </a:pPr>
            <a:r>
              <a:rPr lang="en-ZA" altLang="en-US" sz="2000" dirty="0"/>
              <a:t>Increased level of commitment, sector buy-in</a:t>
            </a:r>
          </a:p>
          <a:p>
            <a:pPr lvl="1">
              <a:lnSpc>
                <a:spcPct val="80000"/>
              </a:lnSpc>
            </a:pPr>
            <a:r>
              <a:rPr lang="en-ZA" altLang="en-US" sz="2000" dirty="0"/>
              <a:t>Specific expertise </a:t>
            </a:r>
            <a:r>
              <a:rPr lang="en-ZA" altLang="en-US" sz="2000" dirty="0">
                <a:sym typeface="Wingdings" panose="05000000000000000000" pitchFamily="2" charset="2"/>
              </a:rPr>
              <a:t> w</a:t>
            </a:r>
            <a:r>
              <a:rPr lang="en-ZA" altLang="en-US" sz="2000" dirty="0"/>
              <a:t>ell-informed rule-making</a:t>
            </a:r>
          </a:p>
          <a:p>
            <a:pPr lvl="1">
              <a:lnSpc>
                <a:spcPct val="80000"/>
              </a:lnSpc>
            </a:pPr>
            <a:r>
              <a:rPr lang="en-ZA" altLang="en-US" sz="2000" dirty="0"/>
              <a:t>More effective enforcement </a:t>
            </a:r>
          </a:p>
          <a:p>
            <a:pPr lvl="1">
              <a:lnSpc>
                <a:spcPct val="80000"/>
              </a:lnSpc>
            </a:pPr>
            <a:r>
              <a:rPr lang="en-ZA" altLang="en-US" sz="2000" dirty="0"/>
              <a:t>Reduced transaction costs</a:t>
            </a:r>
          </a:p>
          <a:p>
            <a:pPr lvl="1">
              <a:lnSpc>
                <a:spcPct val="80000"/>
              </a:lnSpc>
            </a:pPr>
            <a:r>
              <a:rPr lang="en-ZA" altLang="en-US" sz="2000" dirty="0"/>
              <a:t>More adaptable  &amp;  flexible  &amp;  responsive</a:t>
            </a:r>
          </a:p>
          <a:p>
            <a:pPr>
              <a:lnSpc>
                <a:spcPct val="80000"/>
              </a:lnSpc>
            </a:pPr>
            <a:r>
              <a:rPr lang="en-ZA" altLang="en-US" sz="2400" dirty="0"/>
              <a:t>Disadvantages</a:t>
            </a:r>
          </a:p>
          <a:p>
            <a:pPr lvl="1">
              <a:lnSpc>
                <a:spcPct val="80000"/>
              </a:lnSpc>
            </a:pPr>
            <a:r>
              <a:rPr lang="en-ZA" altLang="en-US" sz="2000" dirty="0"/>
              <a:t>Self-serving rules</a:t>
            </a:r>
          </a:p>
          <a:p>
            <a:pPr lvl="1">
              <a:lnSpc>
                <a:spcPct val="80000"/>
              </a:lnSpc>
            </a:pPr>
            <a:r>
              <a:rPr lang="en-ZA" altLang="en-US" sz="2000" dirty="0"/>
              <a:t>Problems of transparency &amp; accountability</a:t>
            </a:r>
          </a:p>
          <a:p>
            <a:pPr lvl="1">
              <a:lnSpc>
                <a:spcPct val="80000"/>
              </a:lnSpc>
            </a:pPr>
            <a:r>
              <a:rPr lang="en-ZA" altLang="en-US" sz="2000" dirty="0"/>
              <a:t>Lack of public trust</a:t>
            </a:r>
          </a:p>
          <a:p>
            <a:pPr>
              <a:lnSpc>
                <a:spcPct val="80000"/>
              </a:lnSpc>
            </a:pPr>
            <a:r>
              <a:rPr lang="en-ZA" altLang="en-US" sz="2400" dirty="0"/>
              <a:t>Part of responsive regulatory toolbox? </a:t>
            </a:r>
          </a:p>
          <a:p>
            <a:pPr>
              <a:lnSpc>
                <a:spcPct val="80000"/>
              </a:lnSpc>
            </a:pPr>
            <a:r>
              <a:rPr lang="en-ZA" altLang="en-US" sz="2400" dirty="0"/>
              <a:t>Balance between voluntary &amp; enforced?</a:t>
            </a:r>
          </a:p>
        </p:txBody>
      </p:sp>
      <p:sp>
        <p:nvSpPr>
          <p:cNvPr id="6" name="Text Box 4">
            <a:extLst>
              <a:ext uri="{FF2B5EF4-FFF2-40B4-BE49-F238E27FC236}">
                <a16:creationId xmlns:a16="http://schemas.microsoft.com/office/drawing/2014/main" id="{FFFA8091-8513-4588-804A-C411E369507C}"/>
              </a:ext>
            </a:extLst>
          </p:cNvPr>
          <p:cNvSpPr txBox="1">
            <a:spLocks noChangeArrowheads="1"/>
          </p:cNvSpPr>
          <p:nvPr/>
        </p:nvSpPr>
        <p:spPr bwMode="auto">
          <a:xfrm>
            <a:off x="4932363" y="6165850"/>
            <a:ext cx="3009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ZA" altLang="en-US" sz="1600" dirty="0">
                <a:latin typeface="Tahoma" panose="020B0604030504040204" pitchFamily="34" charset="0"/>
              </a:rPr>
              <a:t>Source:  Baldwin &amp; Cave, 2012</a:t>
            </a:r>
          </a:p>
        </p:txBody>
      </p:sp>
    </p:spTree>
    <p:extLst>
      <p:ext uri="{BB962C8B-B14F-4D97-AF65-F5344CB8AC3E}">
        <p14:creationId xmlns:p14="http://schemas.microsoft.com/office/powerpoint/2010/main" val="2691608449"/>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03F6F1-15F5-49D3-ADCC-AF2FC5382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01" y="2827422"/>
            <a:ext cx="2614539" cy="2878726"/>
          </a:xfrm>
          <a:prstGeom prst="rect">
            <a:avLst/>
          </a:prstGeom>
        </p:spPr>
      </p:pic>
      <p:sp>
        <p:nvSpPr>
          <p:cNvPr id="34818" name="Rectangle 2"/>
          <p:cNvSpPr>
            <a:spLocks noGrp="1" noChangeArrowheads="1"/>
          </p:cNvSpPr>
          <p:nvPr>
            <p:ph type="title" idx="4294967295"/>
          </p:nvPr>
        </p:nvSpPr>
        <p:spPr>
          <a:xfrm>
            <a:off x="0" y="0"/>
            <a:ext cx="7596188" cy="2204864"/>
          </a:xfrm>
        </p:spPr>
        <p:txBody>
          <a:bodyPr/>
          <a:lstStyle/>
          <a:p>
            <a:pPr>
              <a:defRPr/>
            </a:pPr>
            <a:r>
              <a:rPr lang="en-ZA" noProof="0" dirty="0">
                <a:latin typeface="Tahoma" pitchFamily="34" charset="0"/>
              </a:rPr>
              <a:t>Flavours of Self-regulation</a:t>
            </a:r>
          </a:p>
        </p:txBody>
      </p:sp>
      <p:sp>
        <p:nvSpPr>
          <p:cNvPr id="69635" name="Rectangle 3"/>
          <p:cNvSpPr>
            <a:spLocks noGrp="1" noChangeArrowheads="1"/>
          </p:cNvSpPr>
          <p:nvPr>
            <p:ph type="body" idx="4294967295"/>
          </p:nvPr>
        </p:nvSpPr>
        <p:spPr>
          <a:xfrm>
            <a:off x="197040" y="1700808"/>
            <a:ext cx="7488237" cy="5544592"/>
          </a:xfrm>
        </p:spPr>
        <p:txBody>
          <a:bodyPr/>
          <a:lstStyle/>
          <a:p>
            <a:r>
              <a:rPr lang="en-ZA" altLang="en-US" sz="2800" noProof="0" dirty="0">
                <a:latin typeface="Tahoma" panose="020B0604030504040204" pitchFamily="34" charset="0"/>
              </a:rPr>
              <a:t>Role of government?</a:t>
            </a:r>
          </a:p>
          <a:p>
            <a:pPr lvl="1"/>
            <a:r>
              <a:rPr lang="en-ZA" altLang="en-US" sz="2400" dirty="0">
                <a:latin typeface="Tahoma" panose="020B0604030504040204" pitchFamily="34" charset="0"/>
              </a:rPr>
              <a:t>Statutory rules, degree of oversight, procedures </a:t>
            </a:r>
            <a:endParaRPr lang="en-ZA" altLang="en-US" sz="2400" noProof="0" dirty="0">
              <a:latin typeface="Tahoma" panose="020B0604030504040204" pitchFamily="34" charset="0"/>
            </a:endParaRPr>
          </a:p>
          <a:p>
            <a:r>
              <a:rPr lang="en-ZA" altLang="en-US" sz="2800" noProof="0" dirty="0">
                <a:latin typeface="Tahoma" panose="020B0604030504040204" pitchFamily="34" charset="0"/>
              </a:rPr>
              <a:t>Role of self-regulators?</a:t>
            </a:r>
          </a:p>
          <a:p>
            <a:pPr lvl="1"/>
            <a:r>
              <a:rPr lang="en-ZA" altLang="en-US" sz="2400" noProof="0" dirty="0">
                <a:latin typeface="Tahoma" panose="020B0604030504040204" pitchFamily="34" charset="0"/>
              </a:rPr>
              <a:t>Promulgation, enforcement &amp; monitoring</a:t>
            </a:r>
          </a:p>
          <a:p>
            <a:r>
              <a:rPr lang="en-ZA" altLang="en-US" sz="2800" noProof="0" dirty="0">
                <a:latin typeface="Tahoma" panose="020B0604030504040204" pitchFamily="34" charset="0"/>
              </a:rPr>
              <a:t>Legal status</a:t>
            </a:r>
          </a:p>
          <a:p>
            <a:pPr lvl="1"/>
            <a:r>
              <a:rPr lang="en-ZA" altLang="en-US" sz="2400" noProof="0" dirty="0">
                <a:latin typeface="Tahoma" panose="020B0604030504040204" pitchFamily="34" charset="0"/>
              </a:rPr>
              <a:t>Non-binding  </a:t>
            </a:r>
            <a:r>
              <a:rPr lang="en-ZA" altLang="en-US" sz="2400" noProof="0" dirty="0">
                <a:latin typeface="Tahoma" panose="020B0604030504040204" pitchFamily="34" charset="0"/>
                <a:sym typeface="Wingdings" panose="05000000000000000000" pitchFamily="2" charset="2"/>
              </a:rPr>
              <a:t>   full legal force</a:t>
            </a:r>
          </a:p>
          <a:p>
            <a:pPr lvl="1"/>
            <a:endParaRPr lang="en-ZA" altLang="en-US" sz="1050" dirty="0">
              <a:latin typeface="Tahoma" panose="020B0604030504040204" pitchFamily="34" charset="0"/>
              <a:sym typeface="Wingdings" panose="05000000000000000000" pitchFamily="2" charset="2"/>
            </a:endParaRPr>
          </a:p>
          <a:p>
            <a:r>
              <a:rPr lang="en-ZA" altLang="en-US" sz="2800" noProof="0" dirty="0">
                <a:latin typeface="Tahoma" panose="020B0604030504040204" pitchFamily="34" charset="0"/>
                <a:sym typeface="Wingdings" panose="05000000000000000000" pitchFamily="2" charset="2"/>
              </a:rPr>
              <a:t>Regulatory semantics?</a:t>
            </a:r>
          </a:p>
          <a:p>
            <a:pPr lvl="1"/>
            <a:r>
              <a:rPr lang="en-ZA" altLang="en-US" sz="2400" dirty="0">
                <a:latin typeface="Tahoma" panose="020B0604030504040204" pitchFamily="34" charset="0"/>
                <a:sym typeface="Wingdings" panose="05000000000000000000" pitchFamily="2" charset="2"/>
              </a:rPr>
              <a:t>Self-regulation  vs  Co-regulation  vs     Enforced self-regulation vs Meta-regulation</a:t>
            </a:r>
            <a:endParaRPr lang="en-ZA" altLang="en-US" sz="2400" noProof="0" dirty="0">
              <a:latin typeface="Tahoma" panose="020B0604030504040204" pitchFamily="34" charset="0"/>
            </a:endParaRPr>
          </a:p>
        </p:txBody>
      </p:sp>
      <p:sp>
        <p:nvSpPr>
          <p:cNvPr id="69636" name="Text Box 4"/>
          <p:cNvSpPr txBox="1">
            <a:spLocks noChangeArrowheads="1"/>
          </p:cNvSpPr>
          <p:nvPr/>
        </p:nvSpPr>
        <p:spPr bwMode="auto">
          <a:xfrm>
            <a:off x="4932363" y="6165850"/>
            <a:ext cx="3009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50000"/>
              </a:spcBef>
              <a:buFontTx/>
              <a:buNone/>
            </a:pPr>
            <a:r>
              <a:rPr lang="en-ZA" altLang="en-US" sz="1600" dirty="0">
                <a:solidFill>
                  <a:schemeClr val="tx1"/>
                </a:solidFill>
                <a:latin typeface="Tahoma" panose="020B0604030504040204" pitchFamily="34" charset="0"/>
              </a:rPr>
              <a:t>Source:  Baldwin &amp; Cave, 2012</a:t>
            </a:r>
          </a:p>
        </p:txBody>
      </p:sp>
    </p:spTree>
    <p:extLst>
      <p:ext uri="{BB962C8B-B14F-4D97-AF65-F5344CB8AC3E}">
        <p14:creationId xmlns:p14="http://schemas.microsoft.com/office/powerpoint/2010/main" val="2314209709"/>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0" y="0"/>
            <a:ext cx="7524328" cy="2060848"/>
          </a:xfrm>
        </p:spPr>
        <p:txBody>
          <a:bodyPr lIns="92075" tIns="46038" rIns="92075" bIns="46038"/>
          <a:lstStyle/>
          <a:p>
            <a:pPr>
              <a:defRPr/>
            </a:pPr>
            <a:r>
              <a:rPr lang="en-ZA" sz="4400" noProof="0" dirty="0">
                <a:latin typeface="Tahoma" pitchFamily="34" charset="0"/>
              </a:rPr>
              <a:t>Regulating the Digital Platform Economy</a:t>
            </a:r>
            <a:endParaRPr lang="en-ZA" sz="4400" b="0" noProof="0" dirty="0">
              <a:latin typeface="Tahoma" pitchFamily="34" charset="0"/>
            </a:endParaRPr>
          </a:p>
        </p:txBody>
      </p:sp>
      <p:sp>
        <p:nvSpPr>
          <p:cNvPr id="47108" name="Rectangle 3"/>
          <p:cNvSpPr>
            <a:spLocks noGrp="1" noChangeArrowheads="1"/>
          </p:cNvSpPr>
          <p:nvPr>
            <p:ph type="body" idx="4294967295"/>
          </p:nvPr>
        </p:nvSpPr>
        <p:spPr>
          <a:xfrm>
            <a:off x="107504" y="2492895"/>
            <a:ext cx="7416824" cy="3744393"/>
          </a:xfrm>
          <a:noFill/>
        </p:spPr>
        <p:txBody>
          <a:bodyPr lIns="92075" tIns="46038" rIns="92075" bIns="46038"/>
          <a:lstStyle/>
          <a:p>
            <a:endParaRPr lang="en-ZA" altLang="en-US" noProof="0" dirty="0">
              <a:latin typeface="Tahoma" panose="020B0604030504040204" pitchFamily="34" charset="0"/>
            </a:endParaRPr>
          </a:p>
        </p:txBody>
      </p:sp>
      <p:pic>
        <p:nvPicPr>
          <p:cNvPr id="5" name="Picture 4">
            <a:extLst>
              <a:ext uri="{FF2B5EF4-FFF2-40B4-BE49-F238E27FC236}">
                <a16:creationId xmlns:a16="http://schemas.microsoft.com/office/drawing/2014/main" id="{2FAA9F8F-C29B-4615-A1B4-94DB72C6A98F}"/>
              </a:ext>
            </a:extLst>
          </p:cNvPr>
          <p:cNvPicPr>
            <a:picLocks noChangeAspect="1"/>
          </p:cNvPicPr>
          <p:nvPr/>
        </p:nvPicPr>
        <p:blipFill rotWithShape="1">
          <a:blip r:embed="rId3"/>
          <a:srcRect l="4038" t="23578" r="1808" b="17933"/>
          <a:stretch/>
        </p:blipFill>
        <p:spPr>
          <a:xfrm>
            <a:off x="-41588" y="2276872"/>
            <a:ext cx="9185588" cy="3208137"/>
          </a:xfrm>
          <a:prstGeom prst="rect">
            <a:avLst/>
          </a:prstGeom>
        </p:spPr>
      </p:pic>
      <p:sp>
        <p:nvSpPr>
          <p:cNvPr id="6" name="Text Box 4">
            <a:extLst>
              <a:ext uri="{FF2B5EF4-FFF2-40B4-BE49-F238E27FC236}">
                <a16:creationId xmlns:a16="http://schemas.microsoft.com/office/drawing/2014/main" id="{0EC06688-9D0C-452B-A1C8-AD2E5C08E688}"/>
              </a:ext>
            </a:extLst>
          </p:cNvPr>
          <p:cNvSpPr txBox="1">
            <a:spLocks noChangeArrowheads="1"/>
          </p:cNvSpPr>
          <p:nvPr/>
        </p:nvSpPr>
        <p:spPr bwMode="auto">
          <a:xfrm>
            <a:off x="4932363" y="6165850"/>
            <a:ext cx="3009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50000"/>
              </a:spcBef>
              <a:buFontTx/>
              <a:buNone/>
            </a:pPr>
            <a:r>
              <a:rPr lang="en-ZA" altLang="en-US" sz="1600" dirty="0">
                <a:solidFill>
                  <a:schemeClr val="tx1"/>
                </a:solidFill>
                <a:latin typeface="Tahoma" panose="020B0604030504040204" pitchFamily="34" charset="0"/>
              </a:rPr>
              <a:t>Source:  ITU, 2018</a:t>
            </a:r>
          </a:p>
        </p:txBody>
      </p:sp>
    </p:spTree>
    <p:extLst>
      <p:ext uri="{BB962C8B-B14F-4D97-AF65-F5344CB8AC3E}">
        <p14:creationId xmlns:p14="http://schemas.microsoft.com/office/powerpoint/2010/main" val="2178783569"/>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34CC19-B6DF-4240-AF9B-EAFD00D18F4B}"/>
              </a:ext>
            </a:extLst>
          </p:cNvPr>
          <p:cNvSpPr/>
          <p:nvPr/>
        </p:nvSpPr>
        <p:spPr>
          <a:xfrm>
            <a:off x="8013948" y="5589240"/>
            <a:ext cx="878532" cy="126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818" name="Rectangle 2"/>
          <p:cNvSpPr>
            <a:spLocks noGrp="1" noChangeArrowheads="1"/>
          </p:cNvSpPr>
          <p:nvPr>
            <p:ph type="title" idx="4294967295"/>
          </p:nvPr>
        </p:nvSpPr>
        <p:spPr>
          <a:xfrm>
            <a:off x="0" y="0"/>
            <a:ext cx="7596188" cy="1615520"/>
          </a:xfrm>
        </p:spPr>
        <p:txBody>
          <a:bodyPr/>
          <a:lstStyle/>
          <a:p>
            <a:pPr>
              <a:defRPr/>
            </a:pPr>
            <a:r>
              <a:rPr lang="en-ZA" noProof="0" dirty="0">
                <a:latin typeface="Tahoma" pitchFamily="34" charset="0"/>
              </a:rPr>
              <a:t>Scope of Self-regulation</a:t>
            </a:r>
          </a:p>
        </p:txBody>
      </p:sp>
      <p:sp>
        <p:nvSpPr>
          <p:cNvPr id="69635" name="Rectangle 3"/>
          <p:cNvSpPr>
            <a:spLocks noGrp="1" noChangeArrowheads="1"/>
          </p:cNvSpPr>
          <p:nvPr>
            <p:ph type="body" idx="4294967295"/>
          </p:nvPr>
        </p:nvSpPr>
        <p:spPr>
          <a:xfrm>
            <a:off x="0" y="3821209"/>
            <a:ext cx="8892480" cy="2186800"/>
          </a:xfrm>
        </p:spPr>
        <p:txBody>
          <a:bodyPr/>
          <a:lstStyle/>
          <a:p>
            <a:r>
              <a:rPr lang="en-ZA" altLang="en-US" sz="2200" noProof="0" dirty="0">
                <a:latin typeface="Tahoma" panose="020B0604030504040204" pitchFamily="34" charset="0"/>
              </a:rPr>
              <a:t>Trans-national examples or initiatives?</a:t>
            </a:r>
          </a:p>
          <a:p>
            <a:pPr lvl="1"/>
            <a:r>
              <a:rPr lang="en-US" altLang="en-US" sz="1800" dirty="0" err="1">
                <a:latin typeface="Tahoma" panose="020B0604030504040204" pitchFamily="34" charset="0"/>
              </a:rPr>
              <a:t>CoE</a:t>
            </a:r>
            <a:r>
              <a:rPr lang="en-US" altLang="en-US" sz="1800" dirty="0">
                <a:latin typeface="Tahoma" panose="020B0604030504040204" pitchFamily="34" charset="0"/>
              </a:rPr>
              <a:t> Convention 108 (EU + 4 + 2 African countries)</a:t>
            </a:r>
          </a:p>
          <a:p>
            <a:pPr lvl="1"/>
            <a:r>
              <a:rPr lang="en-US" altLang="en-US" sz="1800" dirty="0">
                <a:latin typeface="Tahoma" panose="020B0604030504040204" pitchFamily="34" charset="0"/>
              </a:rPr>
              <a:t>AU Cybersecurity Convention (14 signatories, 5 ratifications)</a:t>
            </a:r>
          </a:p>
          <a:p>
            <a:pPr lvl="1"/>
            <a:r>
              <a:rPr lang="en-US" altLang="en-US" sz="1800" dirty="0">
                <a:latin typeface="Tahoma" panose="020B0604030504040204" pitchFamily="34" charset="0"/>
              </a:rPr>
              <a:t>APEC Cross Border Privacy Rules System</a:t>
            </a:r>
          </a:p>
          <a:p>
            <a:pPr lvl="1"/>
            <a:r>
              <a:rPr lang="en-US" altLang="en-US" sz="1800" dirty="0">
                <a:latin typeface="Tahoma" panose="020B0604030504040204" pitchFamily="34" charset="0"/>
              </a:rPr>
              <a:t>SADC ICT Consumer Rights and Protection Regulatory Guidelines</a:t>
            </a:r>
          </a:p>
          <a:p>
            <a:pPr lvl="1"/>
            <a:r>
              <a:rPr lang="en-ZA" altLang="en-US" sz="1800" noProof="0" dirty="0">
                <a:latin typeface="Tahoma" panose="020B0604030504040204" pitchFamily="34" charset="0"/>
              </a:rPr>
              <a:t>Christchurch Call </a:t>
            </a:r>
          </a:p>
          <a:p>
            <a:pPr lvl="1"/>
            <a:r>
              <a:rPr lang="en-ZA" altLang="en-US" sz="1800" dirty="0">
                <a:latin typeface="Tahoma" panose="020B0604030504040204" pitchFamily="34" charset="0"/>
              </a:rPr>
              <a:t>Cross-border problems require cross-border solutions (</a:t>
            </a:r>
            <a:r>
              <a:rPr lang="en-ZA" altLang="en-US" sz="1800" noProof="0" dirty="0">
                <a:latin typeface="Tahoma" panose="020B0604030504040204" pitchFamily="34" charset="0"/>
              </a:rPr>
              <a:t>eg interoperability) </a:t>
            </a:r>
            <a:endParaRPr lang="en-ZA" altLang="en-US" sz="1600" noProof="0" dirty="0">
              <a:latin typeface="Tahoma" panose="020B0604030504040204" pitchFamily="34" charset="0"/>
            </a:endParaRPr>
          </a:p>
        </p:txBody>
      </p:sp>
      <p:pic>
        <p:nvPicPr>
          <p:cNvPr id="2" name="Picture 1">
            <a:extLst>
              <a:ext uri="{FF2B5EF4-FFF2-40B4-BE49-F238E27FC236}">
                <a16:creationId xmlns:a16="http://schemas.microsoft.com/office/drawing/2014/main" id="{7C5D2B97-393A-4578-9077-16A38B99CC8C}"/>
              </a:ext>
            </a:extLst>
          </p:cNvPr>
          <p:cNvPicPr>
            <a:picLocks noChangeAspect="1"/>
          </p:cNvPicPr>
          <p:nvPr/>
        </p:nvPicPr>
        <p:blipFill rotWithShape="1">
          <a:blip r:embed="rId3"/>
          <a:srcRect l="9051" t="10607" b="5355"/>
          <a:stretch/>
        </p:blipFill>
        <p:spPr>
          <a:xfrm>
            <a:off x="0" y="1268760"/>
            <a:ext cx="9144000" cy="2533559"/>
          </a:xfrm>
          <a:prstGeom prst="rect">
            <a:avLst/>
          </a:prstGeom>
        </p:spPr>
      </p:pic>
      <p:sp>
        <p:nvSpPr>
          <p:cNvPr id="7" name="Text Box 4">
            <a:extLst>
              <a:ext uri="{FF2B5EF4-FFF2-40B4-BE49-F238E27FC236}">
                <a16:creationId xmlns:a16="http://schemas.microsoft.com/office/drawing/2014/main" id="{0BF824BC-7B06-4243-9631-84DF1A8442EC}"/>
              </a:ext>
            </a:extLst>
          </p:cNvPr>
          <p:cNvSpPr txBox="1">
            <a:spLocks noChangeArrowheads="1"/>
          </p:cNvSpPr>
          <p:nvPr/>
        </p:nvSpPr>
        <p:spPr bwMode="auto">
          <a:xfrm>
            <a:off x="5004048" y="6309320"/>
            <a:ext cx="3009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r" eaLnBrk="1" hangingPunct="1">
              <a:spcBef>
                <a:spcPct val="50000"/>
              </a:spcBef>
              <a:buFontTx/>
              <a:buNone/>
            </a:pPr>
            <a:r>
              <a:rPr lang="en-ZA" altLang="en-US" sz="1600" dirty="0">
                <a:solidFill>
                  <a:schemeClr val="tx1"/>
                </a:solidFill>
                <a:latin typeface="Tahoma" panose="020B0604030504040204" pitchFamily="34" charset="0"/>
              </a:rPr>
              <a:t>Source:  ITU, 2018</a:t>
            </a:r>
          </a:p>
        </p:txBody>
      </p:sp>
      <p:sp>
        <p:nvSpPr>
          <p:cNvPr id="3" name="TextBox 2">
            <a:extLst>
              <a:ext uri="{FF2B5EF4-FFF2-40B4-BE49-F238E27FC236}">
                <a16:creationId xmlns:a16="http://schemas.microsoft.com/office/drawing/2014/main" id="{3EE73C7C-C0A4-4EC8-B5A0-49A5F4FAE013}"/>
              </a:ext>
            </a:extLst>
          </p:cNvPr>
          <p:cNvSpPr txBox="1"/>
          <p:nvPr/>
        </p:nvSpPr>
        <p:spPr>
          <a:xfrm>
            <a:off x="7160599" y="3059231"/>
            <a:ext cx="2001788" cy="307777"/>
          </a:xfrm>
          <a:prstGeom prst="rect">
            <a:avLst/>
          </a:prstGeom>
          <a:noFill/>
        </p:spPr>
        <p:txBody>
          <a:bodyPr wrap="square" rtlCol="0">
            <a:spAutoFit/>
          </a:bodyPr>
          <a:lstStyle/>
          <a:p>
            <a:r>
              <a:rPr lang="en-ZA" sz="1400" dirty="0" err="1">
                <a:latin typeface="Tahoma" panose="020B0604030504040204" pitchFamily="34" charset="0"/>
                <a:ea typeface="Tahoma" panose="020B0604030504040204" pitchFamily="34" charset="0"/>
                <a:cs typeface="Tahoma" panose="020B0604030504040204" pitchFamily="34" charset="0"/>
              </a:rPr>
              <a:t>ACCC</a:t>
            </a:r>
            <a:r>
              <a:rPr lang="en-ZA" sz="1400" dirty="0">
                <a:latin typeface="Tahoma" panose="020B0604030504040204" pitchFamily="34" charset="0"/>
                <a:ea typeface="Tahoma" panose="020B0604030504040204" pitchFamily="34" charset="0"/>
                <a:cs typeface="Tahoma" panose="020B0604030504040204" pitchFamily="34" charset="0"/>
              </a:rPr>
              <a:t> Report</a:t>
            </a:r>
          </a:p>
        </p:txBody>
      </p:sp>
    </p:spTree>
    <p:extLst>
      <p:ext uri="{BB962C8B-B14F-4D97-AF65-F5344CB8AC3E}">
        <p14:creationId xmlns:p14="http://schemas.microsoft.com/office/powerpoint/2010/main" val="1880670750"/>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0" y="0"/>
            <a:ext cx="9144000" cy="5589588"/>
          </a:xfrm>
        </p:spPr>
        <p:txBody>
          <a:bodyPr/>
          <a:lstStyle/>
          <a:p>
            <a:pPr>
              <a:defRPr/>
            </a:pPr>
            <a:r>
              <a:rPr lang="en-ZA" noProof="0" dirty="0">
                <a:latin typeface="Tahoma" pitchFamily="34" charset="0"/>
              </a:rPr>
              <a:t>Models of </a:t>
            </a: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r>
              <a:rPr lang="en-ZA" noProof="0" dirty="0">
                <a:latin typeface="Tahoma" pitchFamily="34" charset="0"/>
              </a:rPr>
              <a:t>Regulation</a:t>
            </a:r>
          </a:p>
        </p:txBody>
      </p:sp>
      <p:pic>
        <p:nvPicPr>
          <p:cNvPr id="71684" name="Picture 4" descr="CLIPART_OF_10873_S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484313"/>
            <a:ext cx="31496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F9AF4C2D-0FEA-4A71-8E43-6265F7A8C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28600"/>
            <a:ext cx="7620000" cy="1752600"/>
          </a:xfrm>
        </p:spPr>
        <p:txBody>
          <a:bodyPr/>
          <a:lstStyle/>
          <a:p>
            <a:pPr>
              <a:defRPr/>
            </a:pPr>
            <a:r>
              <a:rPr lang="en-ZA" noProof="0" dirty="0">
                <a:latin typeface="Tahoma" pitchFamily="34" charset="0"/>
              </a:rPr>
              <a:t>The regulatory arena:</a:t>
            </a:r>
            <a:br>
              <a:rPr lang="en-ZA" noProof="0" dirty="0">
                <a:latin typeface="Tahoma" pitchFamily="34" charset="0"/>
              </a:rPr>
            </a:br>
            <a:r>
              <a:rPr lang="en-ZA" noProof="0" dirty="0">
                <a:latin typeface="Tahoma" pitchFamily="34" charset="0"/>
              </a:rPr>
              <a:t>roles and institutions</a:t>
            </a:r>
            <a:br>
              <a:rPr lang="en-ZA" noProof="0" dirty="0">
                <a:effectLst/>
                <a:latin typeface="Tahoma" pitchFamily="34" charset="0"/>
              </a:rPr>
            </a:br>
            <a:endParaRPr lang="en-ZA" noProof="0" dirty="0">
              <a:effectLst/>
              <a:latin typeface="Tahoma" pitchFamily="34" charset="0"/>
            </a:endParaRPr>
          </a:p>
        </p:txBody>
      </p:sp>
      <p:sp>
        <p:nvSpPr>
          <p:cNvPr id="257027" name="Rectangle 3"/>
          <p:cNvSpPr>
            <a:spLocks noGrp="1" noChangeArrowheads="1"/>
          </p:cNvSpPr>
          <p:nvPr>
            <p:ph type="body" idx="4294967295"/>
          </p:nvPr>
        </p:nvSpPr>
        <p:spPr>
          <a:xfrm>
            <a:off x="179512" y="1628775"/>
            <a:ext cx="7440488" cy="4608537"/>
          </a:xfrm>
        </p:spPr>
        <p:txBody>
          <a:bodyPr/>
          <a:lstStyle/>
          <a:p>
            <a:pPr>
              <a:lnSpc>
                <a:spcPct val="80000"/>
              </a:lnSpc>
            </a:pPr>
            <a:r>
              <a:rPr lang="en-ZA" altLang="en-US" sz="2800" b="1" noProof="0" dirty="0">
                <a:latin typeface="Tahoma" panose="020B0604030504040204" pitchFamily="34" charset="0"/>
              </a:rPr>
              <a:t>Who are the stakeholders and what are their</a:t>
            </a:r>
            <a:r>
              <a:rPr lang="en-ZA" altLang="en-US" sz="2800" noProof="0" dirty="0">
                <a:latin typeface="Tahoma" panose="020B0604030504040204" pitchFamily="34" charset="0"/>
              </a:rPr>
              <a:t> </a:t>
            </a:r>
            <a:r>
              <a:rPr lang="en-ZA" altLang="en-US" sz="2800" b="1" noProof="0" dirty="0">
                <a:latin typeface="Tahoma" panose="020B0604030504040204" pitchFamily="34" charset="0"/>
              </a:rPr>
              <a:t>roles?</a:t>
            </a:r>
          </a:p>
          <a:p>
            <a:pPr>
              <a:lnSpc>
                <a:spcPct val="80000"/>
              </a:lnSpc>
            </a:pPr>
            <a:endParaRPr lang="en-ZA" altLang="en-US" sz="1200" noProof="0" dirty="0">
              <a:latin typeface="Tahoma" panose="020B0604030504040204" pitchFamily="34" charset="0"/>
            </a:endParaRPr>
          </a:p>
          <a:p>
            <a:pPr>
              <a:lnSpc>
                <a:spcPct val="80000"/>
              </a:lnSpc>
            </a:pPr>
            <a:r>
              <a:rPr lang="en-ZA" altLang="en-US" sz="2400" b="1" noProof="0" dirty="0">
                <a:latin typeface="Tahoma" panose="020B0604030504040204" pitchFamily="34" charset="0"/>
              </a:rPr>
              <a:t>Government</a:t>
            </a:r>
            <a:r>
              <a:rPr lang="en-ZA" altLang="en-US" sz="2400" noProof="0" dirty="0">
                <a:latin typeface="Tahoma" panose="020B0604030504040204" pitchFamily="34" charset="0"/>
              </a:rPr>
              <a:t>  -  overall policy process </a:t>
            </a:r>
          </a:p>
          <a:p>
            <a:pPr>
              <a:lnSpc>
                <a:spcPct val="80000"/>
              </a:lnSpc>
            </a:pPr>
            <a:r>
              <a:rPr lang="en-ZA" altLang="en-US" sz="2400" b="1" noProof="0" dirty="0">
                <a:latin typeface="Tahoma" panose="020B0604030504040204" pitchFamily="34" charset="0"/>
              </a:rPr>
              <a:t>Legislature</a:t>
            </a:r>
            <a:r>
              <a:rPr lang="en-ZA" altLang="en-US" sz="2400" noProof="0" dirty="0">
                <a:latin typeface="Tahoma" panose="020B0604030504040204" pitchFamily="34" charset="0"/>
              </a:rPr>
              <a:t>  -  laws / statutes</a:t>
            </a:r>
          </a:p>
          <a:p>
            <a:pPr>
              <a:lnSpc>
                <a:spcPct val="80000"/>
              </a:lnSpc>
            </a:pPr>
            <a:r>
              <a:rPr lang="en-ZA" altLang="en-US" sz="2400" b="1" noProof="0" dirty="0">
                <a:latin typeface="Tahoma" panose="020B0604030504040204" pitchFamily="34" charset="0"/>
              </a:rPr>
              <a:t>Regulator</a:t>
            </a:r>
            <a:r>
              <a:rPr lang="en-ZA" altLang="en-US" sz="2400" noProof="0" dirty="0">
                <a:latin typeface="Tahoma" panose="020B0604030504040204" pitchFamily="34" charset="0"/>
              </a:rPr>
              <a:t>  -  regulations, licences, anti-competitive behaviour</a:t>
            </a:r>
          </a:p>
          <a:p>
            <a:pPr>
              <a:lnSpc>
                <a:spcPct val="80000"/>
              </a:lnSpc>
            </a:pPr>
            <a:r>
              <a:rPr lang="en-ZA" altLang="en-US" sz="2400" noProof="0" dirty="0">
                <a:latin typeface="Tahoma" panose="020B0604030504040204" pitchFamily="34" charset="0"/>
              </a:rPr>
              <a:t>Regulated </a:t>
            </a:r>
            <a:r>
              <a:rPr lang="en-ZA" altLang="en-US" sz="2400" b="1" noProof="0" dirty="0">
                <a:latin typeface="Tahoma" panose="020B0604030504040204" pitchFamily="34" charset="0"/>
              </a:rPr>
              <a:t>industry</a:t>
            </a:r>
            <a:r>
              <a:rPr lang="en-ZA" altLang="en-US" sz="2400" noProof="0" dirty="0">
                <a:latin typeface="Tahoma" panose="020B0604030504040204" pitchFamily="34" charset="0"/>
              </a:rPr>
              <a:t> (operators) - lobbying</a:t>
            </a:r>
          </a:p>
          <a:p>
            <a:pPr>
              <a:lnSpc>
                <a:spcPct val="80000"/>
              </a:lnSpc>
            </a:pPr>
            <a:r>
              <a:rPr lang="en-ZA" altLang="en-US" sz="2400" b="1" noProof="0" dirty="0">
                <a:latin typeface="Tahoma" panose="020B0604030504040204" pitchFamily="34" charset="0"/>
              </a:rPr>
              <a:t>Public / consumers </a:t>
            </a:r>
            <a:r>
              <a:rPr lang="en-ZA" altLang="en-US" sz="2400" noProof="0" dirty="0">
                <a:latin typeface="Tahoma" panose="020B0604030504040204" pitchFamily="34" charset="0"/>
              </a:rPr>
              <a:t>-  consumer protection, QoS, affordability, universal access &amp; service</a:t>
            </a:r>
          </a:p>
          <a:p>
            <a:pPr>
              <a:lnSpc>
                <a:spcPct val="80000"/>
              </a:lnSpc>
            </a:pPr>
            <a:r>
              <a:rPr lang="en-ZA" altLang="en-US" sz="2400" noProof="0" dirty="0">
                <a:latin typeface="Tahoma" panose="020B0604030504040204" pitchFamily="34" charset="0"/>
              </a:rPr>
              <a:t>Labour </a:t>
            </a:r>
            <a:r>
              <a:rPr lang="en-ZA" altLang="en-US" sz="2400" b="1" noProof="0" dirty="0">
                <a:latin typeface="Tahoma" panose="020B0604030504040204" pitchFamily="34" charset="0"/>
              </a:rPr>
              <a:t>unions</a:t>
            </a:r>
            <a:r>
              <a:rPr lang="en-ZA" altLang="en-US" sz="2400" noProof="0" dirty="0">
                <a:latin typeface="Tahoma" panose="020B0604030504040204" pitchFamily="34" charset="0"/>
              </a:rPr>
              <a:t>  -  jobs, more?</a:t>
            </a:r>
          </a:p>
          <a:p>
            <a:pPr>
              <a:lnSpc>
                <a:spcPct val="80000"/>
              </a:lnSpc>
            </a:pPr>
            <a:r>
              <a:rPr lang="en-ZA" altLang="en-US" sz="2400" b="1" noProof="0" dirty="0">
                <a:latin typeface="Tahoma" panose="020B0604030504040204" pitchFamily="34" charset="0"/>
              </a:rPr>
              <a:t>Media</a:t>
            </a:r>
            <a:r>
              <a:rPr lang="en-ZA" altLang="en-US" sz="2400" noProof="0" dirty="0">
                <a:latin typeface="Tahoma" panose="020B0604030504040204" pitchFamily="34" charset="0"/>
              </a:rPr>
              <a:t>  -  public awareness, shape the terms of the debate </a:t>
            </a:r>
          </a:p>
          <a:p>
            <a:pPr>
              <a:lnSpc>
                <a:spcPct val="80000"/>
              </a:lnSpc>
            </a:pPr>
            <a:endParaRPr lang="en-ZA" altLang="en-US" sz="2400" noProof="0" dirty="0">
              <a:latin typeface="Tahoma" panose="020B060403050404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7027">
                                            <p:txEl>
                                              <p:pRg st="2" end="2"/>
                                            </p:txEl>
                                          </p:spTgt>
                                        </p:tgtEl>
                                        <p:attrNameLst>
                                          <p:attrName>style.visibility</p:attrName>
                                        </p:attrNameLst>
                                      </p:cBhvr>
                                      <p:to>
                                        <p:strVal val="visible"/>
                                      </p:to>
                                    </p:set>
                                    <p:anim calcmode="lin" valueType="num">
                                      <p:cBhvr additive="base">
                                        <p:cTn id="7" dur="500" fill="hold"/>
                                        <p:tgtEl>
                                          <p:spTgt spid="25702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7027">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7027">
                                            <p:txEl>
                                              <p:pRg st="3" end="3"/>
                                            </p:txEl>
                                          </p:spTgt>
                                        </p:tgtEl>
                                        <p:attrNameLst>
                                          <p:attrName>style.visibility</p:attrName>
                                        </p:attrNameLst>
                                      </p:cBhvr>
                                      <p:to>
                                        <p:strVal val="visible"/>
                                      </p:to>
                                    </p:set>
                                    <p:anim calcmode="lin" valueType="num">
                                      <p:cBhvr additive="base">
                                        <p:cTn id="11" dur="500" fill="hold"/>
                                        <p:tgtEl>
                                          <p:spTgt spid="257027">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7027">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57027">
                                            <p:txEl>
                                              <p:pRg st="4" end="4"/>
                                            </p:txEl>
                                          </p:spTgt>
                                        </p:tgtEl>
                                        <p:attrNameLst>
                                          <p:attrName>style.visibility</p:attrName>
                                        </p:attrNameLst>
                                      </p:cBhvr>
                                      <p:to>
                                        <p:strVal val="visible"/>
                                      </p:to>
                                    </p:set>
                                    <p:anim calcmode="lin" valueType="num">
                                      <p:cBhvr additive="base">
                                        <p:cTn id="15" dur="500" fill="hold"/>
                                        <p:tgtEl>
                                          <p:spTgt spid="25702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57027">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57027">
                                            <p:txEl>
                                              <p:pRg st="5" end="5"/>
                                            </p:txEl>
                                          </p:spTgt>
                                        </p:tgtEl>
                                        <p:attrNameLst>
                                          <p:attrName>style.visibility</p:attrName>
                                        </p:attrNameLst>
                                      </p:cBhvr>
                                      <p:to>
                                        <p:strVal val="visible"/>
                                      </p:to>
                                    </p:set>
                                    <p:anim calcmode="lin" valueType="num">
                                      <p:cBhvr additive="base">
                                        <p:cTn id="19" dur="500" fill="hold"/>
                                        <p:tgtEl>
                                          <p:spTgt spid="257027">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7027">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57027">
                                            <p:txEl>
                                              <p:pRg st="6" end="6"/>
                                            </p:txEl>
                                          </p:spTgt>
                                        </p:tgtEl>
                                        <p:attrNameLst>
                                          <p:attrName>style.visibility</p:attrName>
                                        </p:attrNameLst>
                                      </p:cBhvr>
                                      <p:to>
                                        <p:strVal val="visible"/>
                                      </p:to>
                                    </p:set>
                                    <p:anim calcmode="lin" valueType="num">
                                      <p:cBhvr additive="base">
                                        <p:cTn id="23" dur="500" fill="hold"/>
                                        <p:tgtEl>
                                          <p:spTgt spid="257027">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57027">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57027">
                                            <p:txEl>
                                              <p:pRg st="7" end="7"/>
                                            </p:txEl>
                                          </p:spTgt>
                                        </p:tgtEl>
                                        <p:attrNameLst>
                                          <p:attrName>style.visibility</p:attrName>
                                        </p:attrNameLst>
                                      </p:cBhvr>
                                      <p:to>
                                        <p:strVal val="visible"/>
                                      </p:to>
                                    </p:set>
                                    <p:anim calcmode="lin" valueType="num">
                                      <p:cBhvr additive="base">
                                        <p:cTn id="27" dur="500" fill="hold"/>
                                        <p:tgtEl>
                                          <p:spTgt spid="257027">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7027">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57027">
                                            <p:txEl>
                                              <p:pRg st="8" end="8"/>
                                            </p:txEl>
                                          </p:spTgt>
                                        </p:tgtEl>
                                        <p:attrNameLst>
                                          <p:attrName>style.visibility</p:attrName>
                                        </p:attrNameLst>
                                      </p:cBhvr>
                                      <p:to>
                                        <p:strVal val="visible"/>
                                      </p:to>
                                    </p:set>
                                    <p:anim calcmode="lin" valueType="num">
                                      <p:cBhvr additive="base">
                                        <p:cTn id="31" dur="500" fill="hold"/>
                                        <p:tgtEl>
                                          <p:spTgt spid="257027">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70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6"/>
          <p:cNvSpPr>
            <a:spLocks noChangeArrowheads="1"/>
          </p:cNvSpPr>
          <p:nvPr/>
        </p:nvSpPr>
        <p:spPr bwMode="auto">
          <a:xfrm>
            <a:off x="7956550" y="2305050"/>
            <a:ext cx="936625" cy="4392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37891" name="Rectangle 2"/>
          <p:cNvSpPr>
            <a:spLocks noGrp="1" noChangeArrowheads="1"/>
          </p:cNvSpPr>
          <p:nvPr>
            <p:ph type="title" idx="4294967295"/>
          </p:nvPr>
        </p:nvSpPr>
        <p:spPr>
          <a:xfrm>
            <a:off x="0" y="0"/>
            <a:ext cx="7620000" cy="1752600"/>
          </a:xfrm>
        </p:spPr>
        <p:txBody>
          <a:bodyPr/>
          <a:lstStyle/>
          <a:p>
            <a:pPr>
              <a:defRPr/>
            </a:pPr>
            <a:r>
              <a:rPr lang="en-ZA" sz="4400" noProof="0" dirty="0">
                <a:latin typeface="Tahoma" pitchFamily="34" charset="0"/>
              </a:rPr>
              <a:t>Models of Regulation</a:t>
            </a:r>
            <a:r>
              <a:rPr lang="en-ZA" b="0" noProof="0" dirty="0">
                <a:effectLst/>
                <a:latin typeface="Tahoma" pitchFamily="34" charset="0"/>
              </a:rPr>
              <a:t> </a:t>
            </a:r>
          </a:p>
        </p:txBody>
      </p:sp>
      <p:sp>
        <p:nvSpPr>
          <p:cNvPr id="75780" name="Rectangle 3"/>
          <p:cNvSpPr>
            <a:spLocks noGrp="1" noChangeArrowheads="1"/>
          </p:cNvSpPr>
          <p:nvPr>
            <p:ph type="body" idx="4294967295"/>
          </p:nvPr>
        </p:nvSpPr>
        <p:spPr>
          <a:xfrm>
            <a:off x="304800" y="1557338"/>
            <a:ext cx="7620000" cy="4538662"/>
          </a:xfrm>
        </p:spPr>
        <p:txBody>
          <a:bodyPr/>
          <a:lstStyle/>
          <a:p>
            <a:pPr>
              <a:lnSpc>
                <a:spcPct val="90000"/>
              </a:lnSpc>
            </a:pPr>
            <a:r>
              <a:rPr lang="en-ZA" altLang="en-US" sz="2800" noProof="0" dirty="0">
                <a:latin typeface="Tahoma" panose="020B0604030504040204" pitchFamily="34" charset="0"/>
              </a:rPr>
              <a:t>Differentiated by </a:t>
            </a:r>
            <a:r>
              <a:rPr lang="en-ZA" altLang="en-US" sz="2800" b="1" noProof="0" dirty="0">
                <a:latin typeface="Tahoma" panose="020B0604030504040204" pitchFamily="34" charset="0"/>
              </a:rPr>
              <a:t>Scope</a:t>
            </a:r>
            <a:r>
              <a:rPr lang="en-ZA" altLang="en-US" sz="2800" noProof="0" dirty="0">
                <a:latin typeface="Tahoma" panose="020B0604030504040204" pitchFamily="34" charset="0"/>
              </a:rPr>
              <a:t>:</a:t>
            </a:r>
          </a:p>
          <a:p>
            <a:pPr lvl="1">
              <a:lnSpc>
                <a:spcPct val="90000"/>
              </a:lnSpc>
            </a:pPr>
            <a:r>
              <a:rPr lang="en-ZA" altLang="en-US" sz="2400" noProof="0" dirty="0">
                <a:latin typeface="Tahoma" panose="020B0604030504040204" pitchFamily="34" charset="0"/>
              </a:rPr>
              <a:t>Competition regulator</a:t>
            </a:r>
          </a:p>
          <a:p>
            <a:pPr lvl="1">
              <a:lnSpc>
                <a:spcPct val="90000"/>
              </a:lnSpc>
            </a:pPr>
            <a:r>
              <a:rPr lang="en-ZA" altLang="en-US" sz="2400" noProof="0" dirty="0">
                <a:latin typeface="Tahoma" panose="020B0604030504040204" pitchFamily="34" charset="0"/>
              </a:rPr>
              <a:t>Sector-specific regulator</a:t>
            </a:r>
          </a:p>
          <a:p>
            <a:pPr lvl="1">
              <a:lnSpc>
                <a:spcPct val="90000"/>
              </a:lnSpc>
            </a:pPr>
            <a:r>
              <a:rPr lang="en-ZA" altLang="en-US" sz="2400" noProof="0" dirty="0">
                <a:latin typeface="Tahoma" panose="020B0604030504040204" pitchFamily="34" charset="0"/>
              </a:rPr>
              <a:t>Converged regulator</a:t>
            </a:r>
          </a:p>
          <a:p>
            <a:pPr lvl="1">
              <a:lnSpc>
                <a:spcPct val="90000"/>
              </a:lnSpc>
            </a:pPr>
            <a:r>
              <a:rPr lang="en-ZA" altLang="en-US" sz="2400" noProof="0" dirty="0">
                <a:latin typeface="Tahoma" panose="020B0604030504040204" pitchFamily="34" charset="0"/>
              </a:rPr>
              <a:t>Multi-sector (utilities) regulator</a:t>
            </a:r>
          </a:p>
          <a:p>
            <a:pPr>
              <a:lnSpc>
                <a:spcPct val="90000"/>
              </a:lnSpc>
            </a:pPr>
            <a:r>
              <a:rPr lang="en-ZA" altLang="en-US" sz="2800" noProof="0" dirty="0">
                <a:latin typeface="Tahoma" panose="020B0604030504040204" pitchFamily="34" charset="0"/>
              </a:rPr>
              <a:t>Differentiated by </a:t>
            </a:r>
            <a:r>
              <a:rPr lang="en-ZA" altLang="en-US" sz="2800" b="1" noProof="0" dirty="0">
                <a:latin typeface="Tahoma" panose="020B0604030504040204" pitchFamily="34" charset="0"/>
              </a:rPr>
              <a:t>Composition</a:t>
            </a:r>
            <a:r>
              <a:rPr lang="en-ZA" altLang="en-US" sz="2800" noProof="0" dirty="0">
                <a:latin typeface="Tahoma" panose="020B0604030504040204" pitchFamily="34" charset="0"/>
              </a:rPr>
              <a:t>:</a:t>
            </a:r>
          </a:p>
          <a:p>
            <a:pPr lvl="1">
              <a:lnSpc>
                <a:spcPct val="90000"/>
              </a:lnSpc>
            </a:pPr>
            <a:r>
              <a:rPr lang="en-ZA" altLang="en-US" sz="2400" noProof="0" dirty="0">
                <a:latin typeface="Tahoma" panose="020B0604030504040204" pitchFamily="34" charset="0"/>
              </a:rPr>
              <a:t>State regulator</a:t>
            </a:r>
          </a:p>
          <a:p>
            <a:pPr lvl="1">
              <a:lnSpc>
                <a:spcPct val="90000"/>
              </a:lnSpc>
            </a:pPr>
            <a:r>
              <a:rPr lang="en-ZA" altLang="en-US" sz="2400" noProof="0" dirty="0">
                <a:latin typeface="Tahoma" panose="020B0604030504040204" pitchFamily="34" charset="0"/>
              </a:rPr>
              <a:t>Single regulator</a:t>
            </a:r>
          </a:p>
          <a:p>
            <a:pPr lvl="1">
              <a:lnSpc>
                <a:spcPct val="90000"/>
              </a:lnSpc>
            </a:pPr>
            <a:r>
              <a:rPr lang="en-ZA" altLang="en-US" sz="2400" noProof="0" dirty="0">
                <a:latin typeface="Tahoma" panose="020B0604030504040204" pitchFamily="34" charset="0"/>
              </a:rPr>
              <a:t>Collegial regulatory commission</a:t>
            </a:r>
          </a:p>
          <a:p>
            <a:pPr>
              <a:lnSpc>
                <a:spcPct val="90000"/>
              </a:lnSpc>
            </a:pPr>
            <a:endParaRPr lang="en-ZA" altLang="en-US" sz="1400" noProof="0" dirty="0">
              <a:latin typeface="Tahoma" panose="020B0604030504040204" pitchFamily="34" charset="0"/>
            </a:endParaRPr>
          </a:p>
          <a:p>
            <a:pPr>
              <a:lnSpc>
                <a:spcPct val="90000"/>
              </a:lnSpc>
            </a:pPr>
            <a:r>
              <a:rPr lang="en-ZA" altLang="en-US" sz="2800" b="1" i="1" noProof="0" dirty="0">
                <a:latin typeface="Tahoma" panose="020B0604030504040204" pitchFamily="34" charset="0"/>
              </a:rPr>
              <a:t>Advantages?  Disadvantages?</a:t>
            </a:r>
          </a:p>
        </p:txBody>
      </p:sp>
      <p:pic>
        <p:nvPicPr>
          <p:cNvPr id="75781" name="Picture 5" descr="fashion-models-vector-2754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643188"/>
            <a:ext cx="34020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8" name="Rectangle 2"/>
          <p:cNvSpPr>
            <a:spLocks noGrp="1" noChangeArrowheads="1"/>
          </p:cNvSpPr>
          <p:nvPr>
            <p:ph type="title"/>
          </p:nvPr>
        </p:nvSpPr>
        <p:spPr>
          <a:xfrm>
            <a:off x="0" y="0"/>
            <a:ext cx="7596188" cy="1370013"/>
          </a:xfrm>
        </p:spPr>
        <p:txBody>
          <a:bodyPr/>
          <a:lstStyle/>
          <a:p>
            <a:pPr eaLnBrk="1" hangingPunct="1">
              <a:defRPr/>
            </a:pPr>
            <a:r>
              <a:rPr lang="en-ZA" noProof="0" dirty="0">
                <a:latin typeface="Tahoma" pitchFamily="34" charset="0"/>
                <a:cs typeface="Tahoma" pitchFamily="34" charset="0"/>
              </a:rPr>
              <a:t>Consumer Protection </a:t>
            </a:r>
            <a:br>
              <a:rPr lang="en-ZA" noProof="0" dirty="0">
                <a:latin typeface="Tahoma" pitchFamily="34" charset="0"/>
                <a:cs typeface="Tahoma" pitchFamily="34" charset="0"/>
              </a:rPr>
            </a:br>
            <a:r>
              <a:rPr lang="en-ZA" noProof="0" dirty="0">
                <a:latin typeface="Tahoma" pitchFamily="34" charset="0"/>
                <a:cs typeface="Tahoma" pitchFamily="34" charset="0"/>
              </a:rPr>
              <a:t>in a Digital Platform World</a:t>
            </a:r>
          </a:p>
        </p:txBody>
      </p:sp>
      <p:sp>
        <p:nvSpPr>
          <p:cNvPr id="28675" name="Rectangle 3"/>
          <p:cNvSpPr>
            <a:spLocks noGrp="1" noChangeArrowheads="1"/>
          </p:cNvSpPr>
          <p:nvPr>
            <p:ph type="body" idx="1"/>
          </p:nvPr>
        </p:nvSpPr>
        <p:spPr>
          <a:xfrm>
            <a:off x="140038" y="1617712"/>
            <a:ext cx="7921625" cy="4547592"/>
          </a:xfrm>
        </p:spPr>
        <p:txBody>
          <a:bodyPr/>
          <a:lstStyle/>
          <a:p>
            <a:pPr marL="342900" indent="-342900" algn="l" eaLnBrk="1" hangingPunct="1">
              <a:lnSpc>
                <a:spcPct val="90000"/>
              </a:lnSpc>
              <a:buFontTx/>
              <a:buChar char="•"/>
            </a:pPr>
            <a:r>
              <a:rPr lang="en-ZA" altLang="en-US" sz="2800" noProof="0" dirty="0">
                <a:latin typeface="Tahoma" panose="020B0604030504040204" pitchFamily="34" charset="0"/>
                <a:cs typeface="Tahoma" panose="020B0604030504040204" pitchFamily="34" charset="0"/>
              </a:rPr>
              <a:t>New ranges of issues thrown up by: </a:t>
            </a:r>
          </a:p>
          <a:p>
            <a:pPr marL="800100" lvl="1"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e-Commerce</a:t>
            </a:r>
          </a:p>
          <a:p>
            <a:pPr marL="800100" lvl="1"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Social Media (privacy, personal information)</a:t>
            </a:r>
          </a:p>
          <a:p>
            <a:pPr marL="800100" lvl="1"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Big Data, Data Analytics,  AI</a:t>
            </a:r>
          </a:p>
          <a:p>
            <a:pPr marL="800100" lvl="1"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Cloud Computing, IoT, 5G</a:t>
            </a:r>
          </a:p>
          <a:p>
            <a:pPr marL="800100" lvl="1"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M-money, FinTech, Cryptocurrency</a:t>
            </a:r>
          </a:p>
          <a:p>
            <a:pPr marL="800100" lvl="1"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Plethora of illegal and harmful content (eg kiddie porn  -  Google’s watching you!)</a:t>
            </a:r>
          </a:p>
          <a:p>
            <a:pPr marL="800100" lvl="1"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Net Neutrality</a:t>
            </a:r>
          </a:p>
          <a:p>
            <a:pPr marL="800100" lvl="1"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OTT services</a:t>
            </a:r>
          </a:p>
          <a:p>
            <a:pPr marL="800100" lvl="1"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Online content piracy</a:t>
            </a:r>
            <a:endParaRPr lang="en-ZA" altLang="en-US" noProof="0" dirty="0">
              <a:latin typeface="Tahoma" panose="020B0604030504040204" pitchFamily="34" charset="0"/>
              <a:cs typeface="Tahoma" panose="020B0604030504040204" pitchFamily="34" charset="0"/>
            </a:endParaRPr>
          </a:p>
        </p:txBody>
      </p:sp>
      <p:pic>
        <p:nvPicPr>
          <p:cNvPr id="15362" name="Picture 2" descr="http://www07.abb.com/images/librariesprovider88/default-album/abb_security_workplace_icon_blue_151022_web.jpg?sfvrsn=1&amp;CropWidth=390&amp;CropHeight=195&amp;Quality=High&amp;CropX=27&amp;CropY=26&amp;Width=390&amp;Height=195&amp;Method=CropToFixedAreaCropToFixedAreaArguments&amp;Key=821c134e231b6c28618fe432b6603d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794" y="2896356"/>
            <a:ext cx="2274590" cy="1137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drawing of a cartoon character&#10;&#10;Description automatically generated">
            <a:extLst>
              <a:ext uri="{FF2B5EF4-FFF2-40B4-BE49-F238E27FC236}">
                <a16:creationId xmlns:a16="http://schemas.microsoft.com/office/drawing/2014/main" id="{23C5DF35-7242-4FBA-8629-A8ACE145E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59" y="4558433"/>
            <a:ext cx="1346059" cy="1854570"/>
          </a:xfrm>
          <a:prstGeom prst="rect">
            <a:avLst/>
          </a:prstGeom>
        </p:spPr>
      </p:pic>
    </p:spTree>
    <p:extLst>
      <p:ext uri="{BB962C8B-B14F-4D97-AF65-F5344CB8AC3E}">
        <p14:creationId xmlns:p14="http://schemas.microsoft.com/office/powerpoint/2010/main" val="1773341360"/>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0"/>
            <a:ext cx="7620000" cy="1752600"/>
          </a:xfrm>
        </p:spPr>
        <p:txBody>
          <a:bodyPr/>
          <a:lstStyle/>
          <a:p>
            <a:pPr>
              <a:defRPr/>
            </a:pPr>
            <a:r>
              <a:rPr lang="en-ZA" sz="3600" noProof="0" dirty="0">
                <a:latin typeface="Tahoma" pitchFamily="34" charset="0"/>
              </a:rPr>
              <a:t>Composition of Regulator (1)</a:t>
            </a:r>
            <a:endParaRPr lang="en-ZA" sz="3200" b="0" noProof="0" dirty="0">
              <a:latin typeface="Tahoma" pitchFamily="34" charset="0"/>
            </a:endParaRPr>
          </a:p>
        </p:txBody>
      </p:sp>
      <p:sp>
        <p:nvSpPr>
          <p:cNvPr id="77827" name="Rectangle 3"/>
          <p:cNvSpPr>
            <a:spLocks noGrp="1" noChangeArrowheads="1"/>
          </p:cNvSpPr>
          <p:nvPr>
            <p:ph type="body" idx="4294967295"/>
          </p:nvPr>
        </p:nvSpPr>
        <p:spPr>
          <a:xfrm>
            <a:off x="107950" y="1557338"/>
            <a:ext cx="7816850" cy="4679950"/>
          </a:xfrm>
        </p:spPr>
        <p:txBody>
          <a:bodyPr/>
          <a:lstStyle/>
          <a:p>
            <a:pPr>
              <a:lnSpc>
                <a:spcPct val="90000"/>
              </a:lnSpc>
            </a:pPr>
            <a:r>
              <a:rPr lang="en-ZA" altLang="en-US" sz="2400" noProof="0" dirty="0">
                <a:latin typeface="Tahoma" panose="020B0604030504040204" pitchFamily="34" charset="0"/>
              </a:rPr>
              <a:t>Autonomous</a:t>
            </a:r>
          </a:p>
          <a:p>
            <a:pPr lvl="1">
              <a:lnSpc>
                <a:spcPct val="90000"/>
              </a:lnSpc>
            </a:pPr>
            <a:r>
              <a:rPr lang="en-ZA" altLang="en-US" sz="2000" noProof="0" dirty="0">
                <a:latin typeface="Tahoma" panose="020B0604030504040204" pitchFamily="34" charset="0"/>
              </a:rPr>
              <a:t>Independent regulator, established under its own statute, executive structures with decision-making power and autonomy (eg OfCom)</a:t>
            </a:r>
          </a:p>
          <a:p>
            <a:pPr>
              <a:lnSpc>
                <a:spcPct val="90000"/>
              </a:lnSpc>
            </a:pPr>
            <a:r>
              <a:rPr lang="en-ZA" altLang="en-US" sz="2400" noProof="0" dirty="0">
                <a:latin typeface="Tahoma" panose="020B0604030504040204" pitchFamily="34" charset="0"/>
              </a:rPr>
              <a:t>Administrative</a:t>
            </a:r>
          </a:p>
          <a:p>
            <a:pPr lvl="1">
              <a:lnSpc>
                <a:spcPct val="90000"/>
              </a:lnSpc>
            </a:pPr>
            <a:r>
              <a:rPr lang="en-ZA" altLang="en-US" sz="2000" noProof="0" dirty="0">
                <a:latin typeface="Tahoma" panose="020B0604030504040204" pitchFamily="34" charset="0"/>
              </a:rPr>
              <a:t>eg FCC (US) , head reports to congress, federal jurisdiction only - not at the local carrier level</a:t>
            </a:r>
          </a:p>
          <a:p>
            <a:pPr>
              <a:lnSpc>
                <a:spcPct val="90000"/>
              </a:lnSpc>
            </a:pPr>
            <a:r>
              <a:rPr lang="en-ZA" altLang="en-US" sz="2400" noProof="0" dirty="0">
                <a:latin typeface="Tahoma" panose="020B0604030504040204" pitchFamily="34" charset="0"/>
              </a:rPr>
              <a:t>Government Regulator</a:t>
            </a:r>
          </a:p>
          <a:p>
            <a:pPr lvl="1">
              <a:lnSpc>
                <a:spcPct val="90000"/>
              </a:lnSpc>
            </a:pPr>
            <a:r>
              <a:rPr lang="en-ZA" altLang="en-US" sz="2000" noProof="0" dirty="0">
                <a:latin typeface="Tahoma" panose="020B0604030504040204" pitchFamily="34" charset="0"/>
              </a:rPr>
              <a:t>Authority for regulation rests with the minister , usually broad discretion, politically sensitive (eg Antigua, Japan, Korea)</a:t>
            </a:r>
          </a:p>
          <a:p>
            <a:pPr lvl="1">
              <a:lnSpc>
                <a:spcPct val="90000"/>
              </a:lnSpc>
            </a:pPr>
            <a:r>
              <a:rPr lang="en-ZA" altLang="en-US" sz="2000" noProof="0" dirty="0">
                <a:latin typeface="Tahoma" panose="020B0604030504040204" pitchFamily="34" charset="0"/>
              </a:rPr>
              <a:t>Does this violate WTO:  “</a:t>
            </a:r>
            <a:r>
              <a:rPr lang="en-ZA" altLang="en-US" sz="1800" noProof="0" dirty="0">
                <a:latin typeface="Tahoma" panose="020B0604030504040204" pitchFamily="34" charset="0"/>
              </a:rPr>
              <a:t>The regulatory body is separate from, and not accountable to, any supplier of basic telecommunications services”?</a:t>
            </a:r>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4" name="Picture 5" descr="500px-Adolf_Hit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794000"/>
            <a:ext cx="288131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idx="4294967295"/>
          </p:nvPr>
        </p:nvSpPr>
        <p:spPr>
          <a:xfrm>
            <a:off x="0" y="0"/>
            <a:ext cx="7620000" cy="1752600"/>
          </a:xfrm>
        </p:spPr>
        <p:txBody>
          <a:bodyPr/>
          <a:lstStyle/>
          <a:p>
            <a:pPr>
              <a:defRPr/>
            </a:pPr>
            <a:r>
              <a:rPr lang="en-ZA" sz="3600" noProof="0" dirty="0">
                <a:latin typeface="Tahoma" pitchFamily="34" charset="0"/>
              </a:rPr>
              <a:t>Composition of Regulator (2)</a:t>
            </a:r>
          </a:p>
        </p:txBody>
      </p:sp>
      <p:sp>
        <p:nvSpPr>
          <p:cNvPr id="263171" name="Rectangle 3"/>
          <p:cNvSpPr>
            <a:spLocks noGrp="1" noChangeArrowheads="1"/>
          </p:cNvSpPr>
          <p:nvPr>
            <p:ph type="body" idx="4294967295"/>
          </p:nvPr>
        </p:nvSpPr>
        <p:spPr>
          <a:xfrm>
            <a:off x="304800" y="1752600"/>
            <a:ext cx="7620000" cy="4343400"/>
          </a:xfrm>
        </p:spPr>
        <p:txBody>
          <a:bodyPr/>
          <a:lstStyle/>
          <a:p>
            <a:r>
              <a:rPr lang="en-ZA" altLang="en-US" sz="2800" b="1" noProof="0" dirty="0">
                <a:latin typeface="Tahoma" panose="020B0604030504040204" pitchFamily="34" charset="0"/>
              </a:rPr>
              <a:t>Single-headed Regulators</a:t>
            </a:r>
          </a:p>
          <a:p>
            <a:pPr lvl="1"/>
            <a:r>
              <a:rPr lang="en-ZA" altLang="en-US" sz="2400" noProof="0" dirty="0">
                <a:latin typeface="Tahoma" panose="020B0604030504040204" pitchFamily="34" charset="0"/>
              </a:rPr>
              <a:t>Features?  Strengths &amp; weaknesses?</a:t>
            </a:r>
          </a:p>
          <a:p>
            <a:pPr lvl="1"/>
            <a:r>
              <a:rPr lang="en-ZA" altLang="en-US" sz="2400" noProof="0" dirty="0">
                <a:latin typeface="Tahoma" panose="020B0604030504040204" pitchFamily="34" charset="0"/>
              </a:rPr>
              <a:t>Regulatory oversight by a single individual supported by regulatory staff / consultants </a:t>
            </a:r>
          </a:p>
          <a:p>
            <a:pPr lvl="1"/>
            <a:r>
              <a:rPr lang="en-ZA" altLang="en-US" sz="2400" noProof="0" dirty="0">
                <a:latin typeface="Tahoma" panose="020B0604030504040204" pitchFamily="34" charset="0"/>
              </a:rPr>
              <a:t>Able to act more decisively</a:t>
            </a:r>
          </a:p>
          <a:p>
            <a:pPr lvl="1"/>
            <a:r>
              <a:rPr lang="en-ZA" altLang="en-US" sz="2400" noProof="0" dirty="0">
                <a:latin typeface="Tahoma" panose="020B0604030504040204" pitchFamily="34" charset="0"/>
              </a:rPr>
              <a:t>But can be arbitrary </a:t>
            </a:r>
          </a:p>
          <a:p>
            <a:pPr lvl="1"/>
            <a:r>
              <a:rPr lang="en-ZA" altLang="en-US" sz="2400" noProof="0" dirty="0">
                <a:latin typeface="Tahoma" panose="020B0604030504040204" pitchFamily="34" charset="0"/>
              </a:rPr>
              <a:t>Reduces cost of regulation </a:t>
            </a:r>
          </a:p>
          <a:p>
            <a:pPr lvl="1"/>
            <a:r>
              <a:rPr lang="en-ZA" altLang="en-US" sz="2400" noProof="0" dirty="0">
                <a:latin typeface="Tahoma" panose="020B0604030504040204" pitchFamily="34" charset="0"/>
              </a:rPr>
              <a:t>Problems of continuity</a:t>
            </a:r>
          </a:p>
          <a:p>
            <a:pPr lvl="1"/>
            <a:r>
              <a:rPr lang="en-ZA" altLang="en-US" sz="2400" noProof="0" dirty="0">
                <a:latin typeface="Tahoma" panose="020B0604030504040204" pitchFamily="34" charset="0"/>
              </a:rPr>
              <a:t>Vulnerable to regulatory capture &amp;                political interference (eg Tanzania)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3171">
                                            <p:txEl>
                                              <p:pRg st="2" end="2"/>
                                            </p:txEl>
                                          </p:spTgt>
                                        </p:tgtEl>
                                        <p:attrNameLst>
                                          <p:attrName>style.visibility</p:attrName>
                                        </p:attrNameLst>
                                      </p:cBhvr>
                                      <p:to>
                                        <p:strVal val="visible"/>
                                      </p:to>
                                    </p:set>
                                    <p:anim calcmode="lin" valueType="num">
                                      <p:cBhvr additive="base">
                                        <p:cTn id="7" dur="500" fill="hold"/>
                                        <p:tgtEl>
                                          <p:spTgt spid="26317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3171">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3171">
                                            <p:txEl>
                                              <p:pRg st="5" end="5"/>
                                            </p:txEl>
                                          </p:spTgt>
                                        </p:tgtEl>
                                        <p:attrNameLst>
                                          <p:attrName>style.visibility</p:attrName>
                                        </p:attrNameLst>
                                      </p:cBhvr>
                                      <p:to>
                                        <p:strVal val="visible"/>
                                      </p:to>
                                    </p:set>
                                    <p:anim calcmode="lin" valueType="num">
                                      <p:cBhvr additive="base">
                                        <p:cTn id="11" dur="500" fill="hold"/>
                                        <p:tgtEl>
                                          <p:spTgt spid="263171">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3171">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3171">
                                            <p:txEl>
                                              <p:pRg st="6" end="6"/>
                                            </p:txEl>
                                          </p:spTgt>
                                        </p:tgtEl>
                                        <p:attrNameLst>
                                          <p:attrName>style.visibility</p:attrName>
                                        </p:attrNameLst>
                                      </p:cBhvr>
                                      <p:to>
                                        <p:strVal val="visible"/>
                                      </p:to>
                                    </p:set>
                                    <p:anim calcmode="lin" valueType="num">
                                      <p:cBhvr additive="base">
                                        <p:cTn id="15" dur="500" fill="hold"/>
                                        <p:tgtEl>
                                          <p:spTgt spid="263171">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3171">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63171">
                                            <p:txEl>
                                              <p:pRg st="3" end="3"/>
                                            </p:txEl>
                                          </p:spTgt>
                                        </p:tgtEl>
                                        <p:attrNameLst>
                                          <p:attrName>style.visibility</p:attrName>
                                        </p:attrNameLst>
                                      </p:cBhvr>
                                      <p:to>
                                        <p:strVal val="visible"/>
                                      </p:to>
                                    </p:set>
                                    <p:anim calcmode="lin" valueType="num">
                                      <p:cBhvr additive="base">
                                        <p:cTn id="19" dur="500" fill="hold"/>
                                        <p:tgtEl>
                                          <p:spTgt spid="2631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317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63171">
                                            <p:txEl>
                                              <p:pRg st="4" end="4"/>
                                            </p:txEl>
                                          </p:spTgt>
                                        </p:tgtEl>
                                        <p:attrNameLst>
                                          <p:attrName>style.visibility</p:attrName>
                                        </p:attrNameLst>
                                      </p:cBhvr>
                                      <p:to>
                                        <p:strVal val="visible"/>
                                      </p:to>
                                    </p:set>
                                    <p:anim calcmode="lin" valueType="num">
                                      <p:cBhvr additive="base">
                                        <p:cTn id="23" dur="500" fill="hold"/>
                                        <p:tgtEl>
                                          <p:spTgt spid="26317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317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3171">
                                            <p:txEl>
                                              <p:pRg st="7" end="7"/>
                                            </p:txEl>
                                          </p:spTgt>
                                        </p:tgtEl>
                                        <p:attrNameLst>
                                          <p:attrName>style.visibility</p:attrName>
                                        </p:attrNameLst>
                                      </p:cBhvr>
                                      <p:to>
                                        <p:strVal val="visible"/>
                                      </p:to>
                                    </p:set>
                                    <p:anim calcmode="lin" valueType="num">
                                      <p:cBhvr additive="base">
                                        <p:cTn id="27" dur="500" fill="hold"/>
                                        <p:tgtEl>
                                          <p:spTgt spid="263171">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31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763" y="2316222"/>
            <a:ext cx="3712814" cy="278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3" name="Rectangle 2"/>
          <p:cNvSpPr>
            <a:spLocks noGrp="1" noChangeArrowheads="1"/>
          </p:cNvSpPr>
          <p:nvPr>
            <p:ph type="title" idx="4294967295"/>
          </p:nvPr>
        </p:nvSpPr>
        <p:spPr>
          <a:xfrm>
            <a:off x="0" y="0"/>
            <a:ext cx="7620000" cy="1752600"/>
          </a:xfrm>
        </p:spPr>
        <p:txBody>
          <a:bodyPr/>
          <a:lstStyle/>
          <a:p>
            <a:pPr>
              <a:defRPr/>
            </a:pPr>
            <a:r>
              <a:rPr lang="en-ZA" sz="3600" noProof="0" dirty="0">
                <a:latin typeface="Tahoma" pitchFamily="34" charset="0"/>
              </a:rPr>
              <a:t>Composition of Regulator (3)</a:t>
            </a:r>
          </a:p>
        </p:txBody>
      </p:sp>
      <p:sp>
        <p:nvSpPr>
          <p:cNvPr id="265219" name="Rectangle 3"/>
          <p:cNvSpPr>
            <a:spLocks noGrp="1" noChangeArrowheads="1"/>
          </p:cNvSpPr>
          <p:nvPr>
            <p:ph type="body" idx="4294967295"/>
          </p:nvPr>
        </p:nvSpPr>
        <p:spPr>
          <a:xfrm>
            <a:off x="179388" y="1628775"/>
            <a:ext cx="7272337" cy="4608513"/>
          </a:xfrm>
        </p:spPr>
        <p:txBody>
          <a:bodyPr/>
          <a:lstStyle/>
          <a:p>
            <a:pPr>
              <a:lnSpc>
                <a:spcPct val="80000"/>
              </a:lnSpc>
            </a:pPr>
            <a:r>
              <a:rPr lang="en-ZA" altLang="en-US" sz="2800" b="1" noProof="0" dirty="0">
                <a:latin typeface="Tahoma" panose="020B0604030504040204" pitchFamily="34" charset="0"/>
              </a:rPr>
              <a:t>Collegial Regulatory Commission</a:t>
            </a:r>
          </a:p>
          <a:p>
            <a:pPr lvl="1">
              <a:lnSpc>
                <a:spcPct val="80000"/>
              </a:lnSpc>
            </a:pPr>
            <a:r>
              <a:rPr lang="en-ZA" altLang="en-US" sz="2400" noProof="0" dirty="0">
                <a:latin typeface="Tahoma" panose="020B0604030504040204" pitchFamily="34" charset="0"/>
              </a:rPr>
              <a:t>Features?  Strengths &amp; weaknesses?</a:t>
            </a:r>
          </a:p>
          <a:p>
            <a:pPr lvl="1">
              <a:lnSpc>
                <a:spcPct val="80000"/>
              </a:lnSpc>
            </a:pPr>
            <a:r>
              <a:rPr lang="en-ZA" altLang="en-US" sz="2400" noProof="0" dirty="0">
                <a:latin typeface="Tahoma" panose="020B0604030504040204" pitchFamily="34" charset="0"/>
              </a:rPr>
              <a:t>Regulatory oversight by council of commissioners (eg Egypt, South Africa)</a:t>
            </a:r>
          </a:p>
          <a:p>
            <a:pPr lvl="1">
              <a:lnSpc>
                <a:spcPct val="80000"/>
              </a:lnSpc>
            </a:pPr>
            <a:r>
              <a:rPr lang="en-ZA" altLang="en-US" sz="2400" noProof="0" dirty="0">
                <a:latin typeface="Tahoma" panose="020B0604030504040204" pitchFamily="34" charset="0"/>
              </a:rPr>
              <a:t>Provides checks and balances,               benefit of collective wisdom </a:t>
            </a:r>
          </a:p>
          <a:p>
            <a:pPr lvl="1">
              <a:lnSpc>
                <a:spcPct val="80000"/>
              </a:lnSpc>
            </a:pPr>
            <a:r>
              <a:rPr lang="en-ZA" altLang="en-US" sz="2400" noProof="0" dirty="0">
                <a:latin typeface="Tahoma" panose="020B0604030504040204" pitchFamily="34" charset="0"/>
              </a:rPr>
              <a:t>But internal differences can also                      limit cohesion &amp; consistency</a:t>
            </a:r>
          </a:p>
          <a:p>
            <a:pPr lvl="1">
              <a:lnSpc>
                <a:spcPct val="80000"/>
              </a:lnSpc>
            </a:pPr>
            <a:r>
              <a:rPr lang="en-ZA" altLang="en-US" sz="2400" noProof="0" dirty="0">
                <a:latin typeface="Tahoma" panose="020B0604030504040204" pitchFamily="34" charset="0"/>
              </a:rPr>
              <a:t>Part-time vs full-time commissioners?</a:t>
            </a:r>
          </a:p>
          <a:p>
            <a:pPr lvl="1">
              <a:lnSpc>
                <a:spcPct val="80000"/>
              </a:lnSpc>
            </a:pPr>
            <a:r>
              <a:rPr lang="en-ZA" altLang="en-US" sz="2400" noProof="0" dirty="0">
                <a:latin typeface="Tahoma" panose="020B0604030504040204" pitchFamily="34" charset="0"/>
              </a:rPr>
              <a:t>Increases cost of regulation</a:t>
            </a:r>
          </a:p>
          <a:p>
            <a:pPr lvl="1">
              <a:lnSpc>
                <a:spcPct val="80000"/>
              </a:lnSpc>
            </a:pPr>
            <a:r>
              <a:rPr lang="en-ZA" altLang="en-US" sz="2400" noProof="0" dirty="0">
                <a:latin typeface="Tahoma" panose="020B0604030504040204" pitchFamily="34" charset="0"/>
              </a:rPr>
              <a:t>Continuity through staggered fixed terms</a:t>
            </a:r>
          </a:p>
          <a:p>
            <a:pPr lvl="1">
              <a:lnSpc>
                <a:spcPct val="80000"/>
              </a:lnSpc>
            </a:pPr>
            <a:r>
              <a:rPr lang="en-ZA" altLang="en-US" sz="2400" noProof="0" dirty="0">
                <a:latin typeface="Tahoma" panose="020B0604030504040204" pitchFamily="34" charset="0"/>
              </a:rPr>
              <a:t>Less vulnerable to regulatory capture / political interference (but cf Kenya?)</a:t>
            </a:r>
          </a:p>
          <a:p>
            <a:pPr lvl="1">
              <a:lnSpc>
                <a:spcPct val="80000"/>
              </a:lnSpc>
            </a:pPr>
            <a:endParaRPr lang="en-ZA" altLang="en-US" sz="2400" noProof="0" dirty="0">
              <a:latin typeface="Tahoma" panose="020B060403050404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5219">
                                            <p:txEl>
                                              <p:pRg st="2" end="2"/>
                                            </p:txEl>
                                          </p:spTgt>
                                        </p:tgtEl>
                                        <p:attrNameLst>
                                          <p:attrName>style.visibility</p:attrName>
                                        </p:attrNameLst>
                                      </p:cBhvr>
                                      <p:to>
                                        <p:strVal val="visible"/>
                                      </p:to>
                                    </p:set>
                                    <p:anim calcmode="lin" valueType="num">
                                      <p:cBhvr additive="base">
                                        <p:cTn id="7" dur="500" fill="hold"/>
                                        <p:tgtEl>
                                          <p:spTgt spid="26521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521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5219">
                                            <p:txEl>
                                              <p:pRg st="7" end="7"/>
                                            </p:txEl>
                                          </p:spTgt>
                                        </p:tgtEl>
                                        <p:attrNameLst>
                                          <p:attrName>style.visibility</p:attrName>
                                        </p:attrNameLst>
                                      </p:cBhvr>
                                      <p:to>
                                        <p:strVal val="visible"/>
                                      </p:to>
                                    </p:set>
                                    <p:anim calcmode="lin" valueType="num">
                                      <p:cBhvr additive="base">
                                        <p:cTn id="11" dur="500" fill="hold"/>
                                        <p:tgtEl>
                                          <p:spTgt spid="265219">
                                            <p:txEl>
                                              <p:pRg st="7" end="7"/>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5219">
                                            <p:txEl>
                                              <p:pRg st="7" end="7"/>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5219">
                                            <p:txEl>
                                              <p:pRg st="3" end="3"/>
                                            </p:txEl>
                                          </p:spTgt>
                                        </p:tgtEl>
                                        <p:attrNameLst>
                                          <p:attrName>style.visibility</p:attrName>
                                        </p:attrNameLst>
                                      </p:cBhvr>
                                      <p:to>
                                        <p:strVal val="visible"/>
                                      </p:to>
                                    </p:set>
                                    <p:anim calcmode="lin" valueType="num">
                                      <p:cBhvr additive="base">
                                        <p:cTn id="15" dur="500" fill="hold"/>
                                        <p:tgtEl>
                                          <p:spTgt spid="26521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521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65219">
                                            <p:txEl>
                                              <p:pRg st="4" end="4"/>
                                            </p:txEl>
                                          </p:spTgt>
                                        </p:tgtEl>
                                        <p:attrNameLst>
                                          <p:attrName>style.visibility</p:attrName>
                                        </p:attrNameLst>
                                      </p:cBhvr>
                                      <p:to>
                                        <p:strVal val="visible"/>
                                      </p:to>
                                    </p:set>
                                    <p:anim calcmode="lin" valueType="num">
                                      <p:cBhvr additive="base">
                                        <p:cTn id="19" dur="500" fill="hold"/>
                                        <p:tgtEl>
                                          <p:spTgt spid="26521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521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65219">
                                            <p:txEl>
                                              <p:pRg st="5" end="5"/>
                                            </p:txEl>
                                          </p:spTgt>
                                        </p:tgtEl>
                                        <p:attrNameLst>
                                          <p:attrName>style.visibility</p:attrName>
                                        </p:attrNameLst>
                                      </p:cBhvr>
                                      <p:to>
                                        <p:strVal val="visible"/>
                                      </p:to>
                                    </p:set>
                                    <p:anim calcmode="lin" valueType="num">
                                      <p:cBhvr additive="base">
                                        <p:cTn id="23" dur="500" fill="hold"/>
                                        <p:tgtEl>
                                          <p:spTgt spid="265219">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5219">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5219">
                                            <p:txEl>
                                              <p:pRg st="6" end="6"/>
                                            </p:txEl>
                                          </p:spTgt>
                                        </p:tgtEl>
                                        <p:attrNameLst>
                                          <p:attrName>style.visibility</p:attrName>
                                        </p:attrNameLst>
                                      </p:cBhvr>
                                      <p:to>
                                        <p:strVal val="visible"/>
                                      </p:to>
                                    </p:set>
                                    <p:anim calcmode="lin" valueType="num">
                                      <p:cBhvr additive="base">
                                        <p:cTn id="27" dur="500" fill="hold"/>
                                        <p:tgtEl>
                                          <p:spTgt spid="265219">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5219">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65219">
                                            <p:txEl>
                                              <p:pRg st="8" end="8"/>
                                            </p:txEl>
                                          </p:spTgt>
                                        </p:tgtEl>
                                        <p:attrNameLst>
                                          <p:attrName>style.visibility</p:attrName>
                                        </p:attrNameLst>
                                      </p:cBhvr>
                                      <p:to>
                                        <p:strVal val="visible"/>
                                      </p:to>
                                    </p:set>
                                    <p:anim calcmode="lin" valueType="num">
                                      <p:cBhvr additive="base">
                                        <p:cTn id="31" dur="500" fill="hold"/>
                                        <p:tgtEl>
                                          <p:spTgt spid="26521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52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7596188" cy="1268413"/>
          </a:xfrm>
        </p:spPr>
        <p:txBody>
          <a:bodyPr/>
          <a:lstStyle/>
          <a:p>
            <a:pPr>
              <a:defRPr/>
            </a:pPr>
            <a:r>
              <a:rPr lang="en-ZA" sz="3200" noProof="0" dirty="0">
                <a:latin typeface="Tahoma" pitchFamily="34" charset="0"/>
              </a:rPr>
              <a:t>Regulatory Structures Worldwide</a:t>
            </a:r>
          </a:p>
        </p:txBody>
      </p:sp>
      <p:sp>
        <p:nvSpPr>
          <p:cNvPr id="83971" name="Rectangle 3"/>
          <p:cNvSpPr>
            <a:spLocks noGrp="1" noChangeArrowheads="1"/>
          </p:cNvSpPr>
          <p:nvPr>
            <p:ph type="body" idx="4294967295"/>
          </p:nvPr>
        </p:nvSpPr>
        <p:spPr/>
        <p:txBody>
          <a:bodyPr/>
          <a:lstStyle/>
          <a:p>
            <a:endParaRPr lang="en-US" altLang="en-US" dirty="0"/>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50975" y="3068638"/>
            <a:ext cx="5327650" cy="461962"/>
          </a:xfrm>
          <a:prstGeom prst="rect">
            <a:avLst/>
          </a:prstGeom>
          <a:noFill/>
        </p:spPr>
        <p:txBody>
          <a:bodyPr>
            <a:spAutoFit/>
          </a:bodyPr>
          <a:lstStyle/>
          <a:p>
            <a:pPr eaLnBrk="1" hangingPunct="1">
              <a:defRPr/>
            </a:pPr>
            <a:r>
              <a:rPr lang="en-US"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Collegial regulators predominate</a:t>
            </a:r>
            <a:endParaRPr lang="en-GB"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0"/>
            <a:ext cx="7596188" cy="1752600"/>
          </a:xfrm>
        </p:spPr>
        <p:txBody>
          <a:bodyPr/>
          <a:lstStyle/>
          <a:p>
            <a:pPr>
              <a:defRPr/>
            </a:pPr>
            <a:r>
              <a:rPr lang="en-ZA" noProof="0" dirty="0">
                <a:latin typeface="Tahoma" pitchFamily="34" charset="0"/>
              </a:rPr>
              <a:t>Regulatory Settings: </a:t>
            </a:r>
            <a:br>
              <a:rPr lang="en-ZA" noProof="0" dirty="0">
                <a:latin typeface="Tahoma" pitchFamily="34" charset="0"/>
              </a:rPr>
            </a:br>
            <a:r>
              <a:rPr lang="en-ZA" sz="3000" noProof="0" dirty="0">
                <a:latin typeface="Tahoma" pitchFamily="34" charset="0"/>
              </a:rPr>
              <a:t>differing degree &amp; scope of regulation</a:t>
            </a:r>
          </a:p>
        </p:txBody>
      </p:sp>
      <p:pic>
        <p:nvPicPr>
          <p:cNvPr id="86019"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p:pic>
      <p:sp>
        <p:nvSpPr>
          <p:cNvPr id="86020" name="Text Box 4"/>
          <p:cNvSpPr txBox="1">
            <a:spLocks noChangeArrowheads="1"/>
          </p:cNvSpPr>
          <p:nvPr/>
        </p:nvSpPr>
        <p:spPr bwMode="auto">
          <a:xfrm>
            <a:off x="4859338" y="6021388"/>
            <a:ext cx="340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200" dirty="0">
                <a:solidFill>
                  <a:schemeClr val="tx1"/>
                </a:solidFill>
                <a:latin typeface="Tahoma" panose="020B0604030504040204" pitchFamily="34" charset="0"/>
              </a:rPr>
              <a:t>Source:  </a:t>
            </a:r>
            <a:r>
              <a:rPr lang="en-GB" altLang="en-US" sz="1200" dirty="0">
                <a:solidFill>
                  <a:schemeClr val="tx1"/>
                </a:solidFill>
                <a:latin typeface="Tahoma" panose="020B0604030504040204" pitchFamily="34" charset="0"/>
              </a:rPr>
              <a:t>Henten, Samarajiva, &amp; Melody (2002)</a:t>
            </a:r>
            <a:r>
              <a:rPr lang="en-GB" altLang="en-US" sz="2400" dirty="0">
                <a:solidFill>
                  <a:schemeClr val="tx1"/>
                </a:solidFill>
                <a:latin typeface="Times New Roman" panose="02020603050405020304" pitchFamily="18" charset="0"/>
              </a:rPr>
              <a:t> </a:t>
            </a:r>
            <a:endParaRPr lang="en-ZA" altLang="en-US" sz="2400" dirty="0">
              <a:solidFill>
                <a:schemeClr val="tx1"/>
              </a:solidFill>
              <a:latin typeface="Times New Roman" panose="02020603050405020304" pitchFamily="18" charset="0"/>
            </a:endParaRPr>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0"/>
            <a:ext cx="7596188" cy="1752600"/>
          </a:xfrm>
        </p:spPr>
        <p:txBody>
          <a:bodyPr/>
          <a:lstStyle/>
          <a:p>
            <a:pPr>
              <a:defRPr/>
            </a:pPr>
            <a:r>
              <a:rPr lang="en-ZA" noProof="0" dirty="0">
                <a:latin typeface="Tahoma" pitchFamily="34" charset="0"/>
              </a:rPr>
              <a:t>Scope of Regulation: </a:t>
            </a:r>
            <a:br>
              <a:rPr lang="en-ZA" noProof="0" dirty="0">
                <a:latin typeface="Tahoma" pitchFamily="34" charset="0"/>
              </a:rPr>
            </a:br>
            <a:r>
              <a:rPr lang="en-ZA" noProof="0" dirty="0">
                <a:latin typeface="Tahoma" pitchFamily="34" charset="0"/>
              </a:rPr>
              <a:t>Competition Regulator</a:t>
            </a:r>
          </a:p>
        </p:txBody>
      </p:sp>
      <p:sp>
        <p:nvSpPr>
          <p:cNvPr id="88067" name="Rectangle 3"/>
          <p:cNvSpPr>
            <a:spLocks noGrp="1" noChangeArrowheads="1"/>
          </p:cNvSpPr>
          <p:nvPr>
            <p:ph type="body" idx="4294967295"/>
          </p:nvPr>
        </p:nvSpPr>
        <p:spPr>
          <a:xfrm>
            <a:off x="304800" y="1981200"/>
            <a:ext cx="7291388" cy="4327525"/>
          </a:xfrm>
        </p:spPr>
        <p:txBody>
          <a:bodyPr/>
          <a:lstStyle/>
          <a:p>
            <a:pPr>
              <a:lnSpc>
                <a:spcPct val="80000"/>
              </a:lnSpc>
            </a:pPr>
            <a:r>
              <a:rPr lang="en-ZA" altLang="en-US" sz="2000" noProof="0" dirty="0">
                <a:latin typeface="Tahoma" panose="020B0604030504040204" pitchFamily="34" charset="0"/>
              </a:rPr>
              <a:t>Tends to </a:t>
            </a:r>
            <a:r>
              <a:rPr lang="en-ZA" altLang="en-US" sz="2000" b="1" noProof="0" dirty="0">
                <a:latin typeface="Tahoma" panose="020B0604030504040204" pitchFamily="34" charset="0"/>
              </a:rPr>
              <a:t>ex post</a:t>
            </a:r>
            <a:r>
              <a:rPr lang="en-ZA" altLang="en-US" sz="2000" noProof="0" dirty="0">
                <a:latin typeface="Tahoma" panose="020B0604030504040204" pitchFamily="34" charset="0"/>
              </a:rPr>
              <a:t>  (after the fact) action to rectify problems</a:t>
            </a:r>
          </a:p>
          <a:p>
            <a:pPr>
              <a:lnSpc>
                <a:spcPct val="80000"/>
              </a:lnSpc>
            </a:pPr>
            <a:r>
              <a:rPr lang="en-ZA" altLang="en-US" sz="2000" noProof="0" dirty="0">
                <a:latin typeface="Tahoma" panose="020B0604030504040204" pitchFamily="34" charset="0"/>
              </a:rPr>
              <a:t>Works better in more competitive markets                             (not monopoly / duopoly / oligopoly) </a:t>
            </a:r>
          </a:p>
          <a:p>
            <a:pPr>
              <a:lnSpc>
                <a:spcPct val="80000"/>
              </a:lnSpc>
            </a:pPr>
            <a:r>
              <a:rPr lang="en-ZA" altLang="en-US" sz="2000" noProof="0" dirty="0">
                <a:latin typeface="Tahoma" panose="020B0604030504040204" pitchFamily="34" charset="0"/>
              </a:rPr>
              <a:t>Applies general competition rules across all sectors</a:t>
            </a:r>
          </a:p>
          <a:p>
            <a:pPr>
              <a:lnSpc>
                <a:spcPct val="80000"/>
              </a:lnSpc>
            </a:pPr>
            <a:r>
              <a:rPr lang="en-ZA" altLang="en-US" sz="2000" noProof="0" dirty="0">
                <a:latin typeface="Tahoma" panose="020B0604030504040204" pitchFamily="34" charset="0"/>
              </a:rPr>
              <a:t>Economies of scale and scope</a:t>
            </a:r>
          </a:p>
          <a:p>
            <a:pPr>
              <a:lnSpc>
                <a:spcPct val="80000"/>
              </a:lnSpc>
            </a:pPr>
            <a:r>
              <a:rPr lang="en-ZA" altLang="en-US" sz="2000" noProof="0" dirty="0">
                <a:latin typeface="Tahoma" panose="020B0604030504040204" pitchFamily="34" charset="0"/>
              </a:rPr>
              <a:t>Able to react to anti-competitive behaviour                         (eg predatory pricing, cartels, price / margin squeeze)</a:t>
            </a:r>
          </a:p>
          <a:p>
            <a:pPr>
              <a:lnSpc>
                <a:spcPct val="80000"/>
              </a:lnSpc>
            </a:pPr>
            <a:r>
              <a:rPr lang="en-ZA" altLang="en-US" sz="2000" noProof="0" dirty="0">
                <a:latin typeface="Tahoma" panose="020B0604030504040204" pitchFamily="34" charset="0"/>
              </a:rPr>
              <a:t>Lacks sector-specific technical expertise </a:t>
            </a:r>
          </a:p>
          <a:p>
            <a:pPr>
              <a:lnSpc>
                <a:spcPct val="80000"/>
              </a:lnSpc>
            </a:pPr>
            <a:r>
              <a:rPr lang="en-ZA" altLang="en-US" sz="2000" noProof="0" dirty="0">
                <a:latin typeface="Tahoma" panose="020B0604030504040204" pitchFamily="34" charset="0"/>
              </a:rPr>
              <a:t>Less flexible to specific dynamics of the ICT industry</a:t>
            </a:r>
          </a:p>
          <a:p>
            <a:pPr>
              <a:lnSpc>
                <a:spcPct val="80000"/>
              </a:lnSpc>
            </a:pPr>
            <a:r>
              <a:rPr lang="en-ZA" altLang="en-US" sz="2000" noProof="0" dirty="0">
                <a:latin typeface="Tahoma" panose="020B0604030504040204" pitchFamily="34" charset="0"/>
              </a:rPr>
              <a:t>Less vulnerable to regulatory capture</a:t>
            </a:r>
          </a:p>
          <a:p>
            <a:pPr>
              <a:lnSpc>
                <a:spcPct val="80000"/>
              </a:lnSpc>
            </a:pPr>
            <a:r>
              <a:rPr lang="en-ZA" altLang="en-US" sz="2000" noProof="0" dirty="0">
                <a:latin typeface="Tahoma" panose="020B0604030504040204" pitchFamily="34" charset="0"/>
              </a:rPr>
              <a:t>Sometimes able to impose harsher penalties than sector regulation</a:t>
            </a:r>
          </a:p>
          <a:p>
            <a:pPr>
              <a:lnSpc>
                <a:spcPct val="80000"/>
              </a:lnSpc>
            </a:pPr>
            <a:r>
              <a:rPr lang="en-ZA" altLang="en-US" sz="2000" noProof="0" dirty="0">
                <a:latin typeface="Tahoma" panose="020B0604030504040204" pitchFamily="34" charset="0"/>
              </a:rPr>
              <a:t>In SA – co-jurisdictional issues (tensions, “forum-shopping”)</a:t>
            </a:r>
          </a:p>
          <a:p>
            <a:pPr>
              <a:lnSpc>
                <a:spcPct val="80000"/>
              </a:lnSpc>
            </a:pPr>
            <a:r>
              <a:rPr lang="en-ZA" altLang="en-US" sz="2000" noProof="0" dirty="0">
                <a:latin typeface="Tahoma" panose="020B0604030504040204" pitchFamily="34" charset="0"/>
              </a:rPr>
              <a:t>Examples:  New Zealand, Jamaica</a:t>
            </a:r>
            <a:r>
              <a:rPr lang="en-ZA" altLang="en-US" sz="1800" noProof="0" dirty="0">
                <a:latin typeface="Tahoma" panose="020B0604030504040204" pitchFamily="34" charset="0"/>
              </a:rPr>
              <a:t> </a:t>
            </a: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0"/>
            <a:ext cx="7596188" cy="1752600"/>
          </a:xfrm>
        </p:spPr>
        <p:txBody>
          <a:bodyPr/>
          <a:lstStyle/>
          <a:p>
            <a:pPr>
              <a:defRPr/>
            </a:pPr>
            <a:r>
              <a:rPr lang="en-ZA" noProof="0" dirty="0">
                <a:latin typeface="Tahoma" pitchFamily="34" charset="0"/>
              </a:rPr>
              <a:t>Scope of Regulation: </a:t>
            </a:r>
            <a:br>
              <a:rPr lang="en-ZA" noProof="0" dirty="0">
                <a:latin typeface="Tahoma" pitchFamily="34" charset="0"/>
              </a:rPr>
            </a:br>
            <a:r>
              <a:rPr lang="en-ZA" noProof="0" dirty="0">
                <a:latin typeface="Tahoma" pitchFamily="34" charset="0"/>
              </a:rPr>
              <a:t>Sector-specific Regulator</a:t>
            </a:r>
          </a:p>
        </p:txBody>
      </p:sp>
      <p:sp>
        <p:nvSpPr>
          <p:cNvPr id="90115" name="Rectangle 3"/>
          <p:cNvSpPr>
            <a:spLocks noGrp="1" noChangeArrowheads="1"/>
          </p:cNvSpPr>
          <p:nvPr>
            <p:ph type="body" idx="4294967295"/>
          </p:nvPr>
        </p:nvSpPr>
        <p:spPr>
          <a:xfrm>
            <a:off x="179388" y="1628775"/>
            <a:ext cx="7632700" cy="4608513"/>
          </a:xfrm>
        </p:spPr>
        <p:txBody>
          <a:bodyPr/>
          <a:lstStyle/>
          <a:p>
            <a:pPr>
              <a:lnSpc>
                <a:spcPct val="80000"/>
              </a:lnSpc>
            </a:pPr>
            <a:r>
              <a:rPr lang="en-ZA" altLang="en-US" sz="2400" noProof="0" dirty="0">
                <a:latin typeface="Tahoma" panose="020B0604030504040204" pitchFamily="34" charset="0"/>
              </a:rPr>
              <a:t>More proactive – mainly </a:t>
            </a:r>
            <a:r>
              <a:rPr lang="en-ZA" altLang="en-US" sz="2400" b="1" noProof="0" dirty="0">
                <a:latin typeface="Tahoma" panose="020B0604030504040204" pitchFamily="34" charset="0"/>
              </a:rPr>
              <a:t>ex ante</a:t>
            </a:r>
            <a:r>
              <a:rPr lang="en-ZA" altLang="en-US" sz="2400" noProof="0" dirty="0">
                <a:latin typeface="Tahoma" panose="020B0604030504040204" pitchFamily="34" charset="0"/>
              </a:rPr>
              <a:t>  (before the fact)</a:t>
            </a:r>
          </a:p>
          <a:p>
            <a:pPr>
              <a:lnSpc>
                <a:spcPct val="80000"/>
              </a:lnSpc>
            </a:pPr>
            <a:r>
              <a:rPr lang="en-ZA" altLang="en-US" sz="2400" noProof="0" dirty="0">
                <a:latin typeface="Tahoma" panose="020B0604030504040204" pitchFamily="34" charset="0"/>
              </a:rPr>
              <a:t>Focus on specific industry  /  sector                        (eg broadcasting or telecomms)</a:t>
            </a:r>
          </a:p>
          <a:p>
            <a:pPr>
              <a:lnSpc>
                <a:spcPct val="80000"/>
              </a:lnSpc>
            </a:pPr>
            <a:r>
              <a:rPr lang="en-ZA" altLang="en-US" sz="2400" noProof="0" dirty="0">
                <a:latin typeface="Tahoma" panose="020B0604030504040204" pitchFamily="34" charset="0"/>
              </a:rPr>
              <a:t>Can use intensive regulation or light-touch regulation </a:t>
            </a:r>
          </a:p>
          <a:p>
            <a:pPr>
              <a:lnSpc>
                <a:spcPct val="80000"/>
              </a:lnSpc>
            </a:pPr>
            <a:r>
              <a:rPr lang="en-ZA" altLang="en-US" sz="2400" noProof="0" dirty="0">
                <a:latin typeface="Tahoma" panose="020B0604030504040204" pitchFamily="34" charset="0"/>
              </a:rPr>
              <a:t>Requires more sector-specific expertise</a:t>
            </a:r>
          </a:p>
          <a:p>
            <a:pPr>
              <a:lnSpc>
                <a:spcPct val="80000"/>
              </a:lnSpc>
            </a:pPr>
            <a:r>
              <a:rPr lang="en-ZA" altLang="en-US" sz="2400" noProof="0" dirty="0">
                <a:latin typeface="Tahoma" panose="020B0604030504040204" pitchFamily="34" charset="0"/>
              </a:rPr>
              <a:t>Ability to deal with complex industry undergoing rapid technological development</a:t>
            </a:r>
          </a:p>
          <a:p>
            <a:pPr>
              <a:lnSpc>
                <a:spcPct val="80000"/>
              </a:lnSpc>
            </a:pPr>
            <a:r>
              <a:rPr lang="en-ZA" altLang="en-US" sz="2400" noProof="0" dirty="0">
                <a:latin typeface="Tahoma" panose="020B0604030504040204" pitchFamily="34" charset="0"/>
              </a:rPr>
              <a:t>Potentially vulnerable to industry capture</a:t>
            </a:r>
          </a:p>
          <a:p>
            <a:pPr>
              <a:lnSpc>
                <a:spcPct val="80000"/>
              </a:lnSpc>
            </a:pPr>
            <a:r>
              <a:rPr lang="en-ZA" altLang="en-US" sz="2400" noProof="0" dirty="0">
                <a:latin typeface="Tahoma" panose="020B0604030504040204" pitchFamily="34" charset="0"/>
              </a:rPr>
              <a:t>Better able to address social objectives of regulation</a:t>
            </a:r>
          </a:p>
          <a:p>
            <a:pPr>
              <a:lnSpc>
                <a:spcPct val="80000"/>
              </a:lnSpc>
            </a:pPr>
            <a:r>
              <a:rPr lang="en-ZA" altLang="en-US" sz="2400" noProof="0" dirty="0">
                <a:latin typeface="Tahoma" panose="020B0604030504040204" pitchFamily="34" charset="0"/>
              </a:rPr>
              <a:t>May not have adequate enforcement powers under law</a:t>
            </a:r>
          </a:p>
          <a:p>
            <a:pPr>
              <a:lnSpc>
                <a:spcPct val="80000"/>
              </a:lnSpc>
            </a:pPr>
            <a:r>
              <a:rPr lang="en-ZA" altLang="en-US" sz="2400" noProof="0" dirty="0">
                <a:latin typeface="Tahoma" panose="020B0604030504040204" pitchFamily="34" charset="0"/>
              </a:rPr>
              <a:t>May be unwilling to use powers</a:t>
            </a:r>
          </a:p>
          <a:p>
            <a:pPr>
              <a:lnSpc>
                <a:spcPct val="80000"/>
              </a:lnSpc>
            </a:pPr>
            <a:endParaRPr lang="en-ZA" altLang="en-US" sz="2400" noProof="0" dirty="0">
              <a:latin typeface="Tahoma" panose="020B0604030504040204" pitchFamily="34" charset="0"/>
            </a:endParaRP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7596188" cy="1752600"/>
          </a:xfrm>
        </p:spPr>
        <p:txBody>
          <a:bodyPr/>
          <a:lstStyle/>
          <a:p>
            <a:pPr>
              <a:defRPr/>
            </a:pPr>
            <a:r>
              <a:rPr lang="en-ZA" noProof="0" dirty="0">
                <a:latin typeface="Tahoma" pitchFamily="34" charset="0"/>
              </a:rPr>
              <a:t>Sector-specific vs competition regulation</a:t>
            </a:r>
          </a:p>
        </p:txBody>
      </p:sp>
      <p:sp>
        <p:nvSpPr>
          <p:cNvPr id="92163" name="Rectangle 3"/>
          <p:cNvSpPr>
            <a:spLocks noGrp="1" noChangeArrowheads="1"/>
          </p:cNvSpPr>
          <p:nvPr>
            <p:ph type="body" idx="4294967295"/>
          </p:nvPr>
        </p:nvSpPr>
        <p:spPr>
          <a:xfrm>
            <a:off x="107950" y="2060575"/>
            <a:ext cx="7512050" cy="4176713"/>
          </a:xfrm>
        </p:spPr>
        <p:txBody>
          <a:bodyPr/>
          <a:lstStyle/>
          <a:p>
            <a:pPr>
              <a:lnSpc>
                <a:spcPct val="90000"/>
              </a:lnSpc>
            </a:pPr>
            <a:r>
              <a:rPr lang="en-ZA" altLang="en-US" sz="2400" noProof="0" dirty="0">
                <a:latin typeface="Tahoma" panose="020B0604030504040204" pitchFamily="34" charset="0"/>
              </a:rPr>
              <a:t>“It is not inconceivable that telecommunications regulatory agencies will eventually disappear, absorbed into multisector antitrust agencies”</a:t>
            </a:r>
          </a:p>
          <a:p>
            <a:pPr lvl="1" algn="r">
              <a:lnSpc>
                <a:spcPct val="90000"/>
              </a:lnSpc>
            </a:pPr>
            <a:r>
              <a:rPr lang="en-ZA" altLang="en-US" sz="2000" noProof="0" dirty="0">
                <a:latin typeface="Tahoma" panose="020B0604030504040204" pitchFamily="34" charset="0"/>
              </a:rPr>
              <a:t>Peter Smith, 1997 </a:t>
            </a:r>
          </a:p>
          <a:p>
            <a:pPr>
              <a:lnSpc>
                <a:spcPct val="90000"/>
              </a:lnSpc>
            </a:pPr>
            <a:r>
              <a:rPr lang="en-ZA" altLang="en-US" sz="2400" noProof="0" dirty="0">
                <a:latin typeface="Tahoma" panose="020B0604030504040204" pitchFamily="34" charset="0"/>
              </a:rPr>
              <a:t>“There is ever wider acceptance that industry specific regulation must be a permanent part of the new arrangements at least for as far into the future as can be seen at the moment”</a:t>
            </a:r>
          </a:p>
          <a:p>
            <a:pPr lvl="1" algn="r">
              <a:lnSpc>
                <a:spcPct val="90000"/>
              </a:lnSpc>
            </a:pPr>
            <a:r>
              <a:rPr lang="en-ZA" altLang="en-US" sz="2000" noProof="0" dirty="0">
                <a:latin typeface="Tahoma" panose="020B0604030504040204" pitchFamily="34" charset="0"/>
              </a:rPr>
              <a:t>Bill Melody 1999</a:t>
            </a:r>
          </a:p>
          <a:p>
            <a:pPr lvl="1" algn="r">
              <a:lnSpc>
                <a:spcPct val="90000"/>
              </a:lnSpc>
            </a:pPr>
            <a:endParaRPr lang="en-ZA" altLang="en-US" sz="2000" noProof="0" dirty="0">
              <a:latin typeface="Tahoma" panose="020B0604030504040204" pitchFamily="34" charset="0"/>
            </a:endParaRPr>
          </a:p>
          <a:p>
            <a:pPr algn="ctr">
              <a:lnSpc>
                <a:spcPct val="90000"/>
              </a:lnSpc>
              <a:buFontTx/>
              <a:buNone/>
            </a:pPr>
            <a:r>
              <a:rPr lang="en-ZA" altLang="en-US" b="1" noProof="0" dirty="0">
                <a:latin typeface="Tahoma" panose="020B0604030504040204" pitchFamily="34" charset="0"/>
              </a:rPr>
              <a:t>What do you think?</a:t>
            </a: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0"/>
            <a:ext cx="9144000" cy="1752600"/>
          </a:xfrm>
        </p:spPr>
        <p:txBody>
          <a:bodyPr/>
          <a:lstStyle/>
          <a:p>
            <a:pPr>
              <a:defRPr/>
            </a:pPr>
            <a:r>
              <a:rPr lang="en-ZA" sz="3200" noProof="0" dirty="0">
                <a:latin typeface="Tahoma" pitchFamily="34" charset="0"/>
              </a:rPr>
              <a:t>Sector-specific vs Convergence Regulation</a:t>
            </a:r>
          </a:p>
        </p:txBody>
      </p:sp>
      <p:sp>
        <p:nvSpPr>
          <p:cNvPr id="94211" name="Rectangle 3"/>
          <p:cNvSpPr>
            <a:spLocks noChangeArrowheads="1"/>
          </p:cNvSpPr>
          <p:nvPr/>
        </p:nvSpPr>
        <p:spPr bwMode="invGray">
          <a:xfrm>
            <a:off x="5334000" y="1676400"/>
            <a:ext cx="2590800" cy="685800"/>
          </a:xfrm>
          <a:prstGeom prst="rect">
            <a:avLst/>
          </a:prstGeom>
          <a:solidFill>
            <a:srgbClr val="FFCCFF"/>
          </a:solidFill>
          <a:ln w="25400">
            <a:solidFill>
              <a:schemeClr val="tx1"/>
            </a:solidFill>
            <a:miter lim="800000"/>
            <a:headEnd type="none" w="med" len="lg"/>
            <a:tailEnd type="none" w="med" len="lg"/>
          </a:ln>
        </p:spPr>
        <p:txBody>
          <a:bodyPr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a:spcBef>
                <a:spcPct val="0"/>
              </a:spcBef>
              <a:buFontTx/>
              <a:buNone/>
            </a:pPr>
            <a:r>
              <a:rPr lang="en-US" altLang="en-US" sz="1600" b="1" dirty="0">
                <a:solidFill>
                  <a:schemeClr val="tx1"/>
                </a:solidFill>
              </a:rPr>
              <a:t>CONTENT: Information, Entertainment</a:t>
            </a:r>
          </a:p>
        </p:txBody>
      </p:sp>
      <p:sp>
        <p:nvSpPr>
          <p:cNvPr id="94212" name="Line 4"/>
          <p:cNvSpPr>
            <a:spLocks noChangeShapeType="1"/>
          </p:cNvSpPr>
          <p:nvPr/>
        </p:nvSpPr>
        <p:spPr bwMode="invGray">
          <a:xfrm flipV="1">
            <a:off x="5638800" y="2362200"/>
            <a:ext cx="0" cy="533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4213" name="Text Box 5"/>
          <p:cNvSpPr txBox="1">
            <a:spLocks noChangeArrowheads="1"/>
          </p:cNvSpPr>
          <p:nvPr/>
        </p:nvSpPr>
        <p:spPr bwMode="invGray">
          <a:xfrm>
            <a:off x="5638800" y="23622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spcBef>
                <a:spcPct val="0"/>
              </a:spcBef>
              <a:buFontTx/>
              <a:buNone/>
            </a:pPr>
            <a:r>
              <a:rPr lang="en-US" altLang="en-US" sz="1600" b="1" dirty="0">
                <a:solidFill>
                  <a:schemeClr val="tx1"/>
                </a:solidFill>
              </a:rPr>
              <a:t>Access to</a:t>
            </a:r>
          </a:p>
          <a:p>
            <a:pPr>
              <a:spcBef>
                <a:spcPct val="0"/>
              </a:spcBef>
              <a:buFontTx/>
              <a:buNone/>
            </a:pPr>
            <a:r>
              <a:rPr lang="en-US" altLang="en-US" sz="1600" b="1" dirty="0">
                <a:solidFill>
                  <a:schemeClr val="tx1"/>
                </a:solidFill>
              </a:rPr>
              <a:t>Content</a:t>
            </a:r>
          </a:p>
        </p:txBody>
      </p:sp>
      <p:sp>
        <p:nvSpPr>
          <p:cNvPr id="94214" name="Line 6"/>
          <p:cNvSpPr>
            <a:spLocks noChangeShapeType="1"/>
          </p:cNvSpPr>
          <p:nvPr/>
        </p:nvSpPr>
        <p:spPr bwMode="invGray">
          <a:xfrm flipV="1">
            <a:off x="6934200" y="2362200"/>
            <a:ext cx="0" cy="533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4215" name="Text Box 7"/>
          <p:cNvSpPr txBox="1">
            <a:spLocks noChangeArrowheads="1"/>
          </p:cNvSpPr>
          <p:nvPr/>
        </p:nvSpPr>
        <p:spPr bwMode="invGray">
          <a:xfrm>
            <a:off x="6934200" y="2362200"/>
            <a:ext cx="12207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spcBef>
                <a:spcPct val="0"/>
              </a:spcBef>
              <a:buFontTx/>
              <a:buNone/>
            </a:pPr>
            <a:r>
              <a:rPr lang="en-US" altLang="en-US" sz="1600" b="1" dirty="0">
                <a:solidFill>
                  <a:schemeClr val="tx1"/>
                </a:solidFill>
              </a:rPr>
              <a:t>Enhancing</a:t>
            </a:r>
          </a:p>
          <a:p>
            <a:pPr>
              <a:spcBef>
                <a:spcPct val="0"/>
              </a:spcBef>
              <a:buFontTx/>
              <a:buNone/>
            </a:pPr>
            <a:r>
              <a:rPr lang="en-US" altLang="en-US" sz="1600" b="1" dirty="0">
                <a:solidFill>
                  <a:schemeClr val="tx1"/>
                </a:solidFill>
              </a:rPr>
              <a:t>Content</a:t>
            </a:r>
          </a:p>
        </p:txBody>
      </p:sp>
      <p:sp>
        <p:nvSpPr>
          <p:cNvPr id="94216" name="Rectangle 8"/>
          <p:cNvSpPr>
            <a:spLocks noChangeArrowheads="1"/>
          </p:cNvSpPr>
          <p:nvPr/>
        </p:nvSpPr>
        <p:spPr bwMode="invGray">
          <a:xfrm>
            <a:off x="5334000" y="2895600"/>
            <a:ext cx="2590800" cy="685800"/>
          </a:xfrm>
          <a:prstGeom prst="rect">
            <a:avLst/>
          </a:prstGeom>
          <a:solidFill>
            <a:schemeClr val="accent1"/>
          </a:solidFill>
          <a:ln w="25400">
            <a:solidFill>
              <a:schemeClr val="tx1"/>
            </a:solidFill>
            <a:miter lim="800000"/>
            <a:headEnd type="none" w="med" len="lg"/>
            <a:tailEnd type="none" w="med" len="lg"/>
          </a:ln>
        </p:spPr>
        <p:txBody>
          <a:bodyPr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a:spcBef>
                <a:spcPct val="0"/>
              </a:spcBef>
              <a:buFontTx/>
              <a:buNone/>
            </a:pPr>
            <a:r>
              <a:rPr lang="en-US" altLang="en-US" sz="1600" b="1" dirty="0">
                <a:solidFill>
                  <a:schemeClr val="tx1"/>
                </a:solidFill>
              </a:rPr>
              <a:t>APPLICATIONS: Value-adding</a:t>
            </a:r>
          </a:p>
        </p:txBody>
      </p:sp>
      <p:sp>
        <p:nvSpPr>
          <p:cNvPr id="94217" name="Line 9"/>
          <p:cNvSpPr>
            <a:spLocks noChangeShapeType="1"/>
          </p:cNvSpPr>
          <p:nvPr/>
        </p:nvSpPr>
        <p:spPr bwMode="invGray">
          <a:xfrm flipV="1">
            <a:off x="5638800" y="3581400"/>
            <a:ext cx="0" cy="533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4218" name="Text Box 10"/>
          <p:cNvSpPr txBox="1">
            <a:spLocks noChangeArrowheads="1"/>
          </p:cNvSpPr>
          <p:nvPr/>
        </p:nvSpPr>
        <p:spPr bwMode="invGray">
          <a:xfrm>
            <a:off x="5638800" y="3581400"/>
            <a:ext cx="1246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spcBef>
                <a:spcPct val="0"/>
              </a:spcBef>
              <a:buFontTx/>
              <a:buNone/>
            </a:pPr>
            <a:r>
              <a:rPr lang="en-US" altLang="en-US" sz="1600" b="1" dirty="0">
                <a:solidFill>
                  <a:schemeClr val="tx1"/>
                </a:solidFill>
              </a:rPr>
              <a:t>Transfer of</a:t>
            </a:r>
          </a:p>
          <a:p>
            <a:pPr>
              <a:spcBef>
                <a:spcPct val="0"/>
              </a:spcBef>
              <a:buFontTx/>
              <a:buNone/>
            </a:pPr>
            <a:r>
              <a:rPr lang="en-US" altLang="en-US" sz="1600" b="1" dirty="0">
                <a:solidFill>
                  <a:schemeClr val="tx1"/>
                </a:solidFill>
              </a:rPr>
              <a:t>Content</a:t>
            </a:r>
          </a:p>
        </p:txBody>
      </p:sp>
      <p:sp>
        <p:nvSpPr>
          <p:cNvPr id="94219" name="Line 11"/>
          <p:cNvSpPr>
            <a:spLocks noChangeShapeType="1"/>
          </p:cNvSpPr>
          <p:nvPr/>
        </p:nvSpPr>
        <p:spPr bwMode="invGray">
          <a:xfrm flipV="1">
            <a:off x="6934200" y="3581400"/>
            <a:ext cx="0" cy="533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4220" name="Text Box 12"/>
          <p:cNvSpPr txBox="1">
            <a:spLocks noChangeArrowheads="1"/>
          </p:cNvSpPr>
          <p:nvPr/>
        </p:nvSpPr>
        <p:spPr bwMode="invGray">
          <a:xfrm>
            <a:off x="6934200" y="3581400"/>
            <a:ext cx="1831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spcBef>
                <a:spcPct val="0"/>
              </a:spcBef>
              <a:buFontTx/>
              <a:buNone/>
            </a:pPr>
            <a:r>
              <a:rPr lang="en-US" altLang="en-US" sz="1600" b="1" dirty="0">
                <a:solidFill>
                  <a:schemeClr val="tx1"/>
                </a:solidFill>
              </a:rPr>
              <a:t>Enhanced </a:t>
            </a:r>
          </a:p>
          <a:p>
            <a:pPr>
              <a:spcBef>
                <a:spcPct val="0"/>
              </a:spcBef>
              <a:buFontTx/>
              <a:buNone/>
            </a:pPr>
            <a:r>
              <a:rPr lang="en-US" altLang="en-US" sz="1600" b="1" dirty="0">
                <a:solidFill>
                  <a:schemeClr val="tx1"/>
                </a:solidFill>
              </a:rPr>
              <a:t>Communications</a:t>
            </a:r>
          </a:p>
        </p:txBody>
      </p:sp>
      <p:sp>
        <p:nvSpPr>
          <p:cNvPr id="94221" name="Rectangle 13"/>
          <p:cNvSpPr>
            <a:spLocks noChangeArrowheads="1"/>
          </p:cNvSpPr>
          <p:nvPr/>
        </p:nvSpPr>
        <p:spPr bwMode="invGray">
          <a:xfrm>
            <a:off x="5334000" y="4114800"/>
            <a:ext cx="2590800" cy="685800"/>
          </a:xfrm>
          <a:prstGeom prst="rect">
            <a:avLst/>
          </a:prstGeom>
          <a:solidFill>
            <a:srgbClr val="CCFF99"/>
          </a:solidFill>
          <a:ln w="25400">
            <a:solidFill>
              <a:schemeClr val="tx1"/>
            </a:solidFill>
            <a:miter lim="800000"/>
            <a:headEnd type="none" w="med" len="lg"/>
            <a:tailEnd type="none" w="med" len="lg"/>
          </a:ln>
        </p:spPr>
        <p:txBody>
          <a:bodyPr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a:spcBef>
                <a:spcPct val="0"/>
              </a:spcBef>
              <a:buFontTx/>
              <a:buNone/>
            </a:pPr>
            <a:r>
              <a:rPr lang="en-US" altLang="en-US" sz="1600" b="1" dirty="0">
                <a:solidFill>
                  <a:schemeClr val="tx1"/>
                </a:solidFill>
              </a:rPr>
              <a:t>NETWORK SERVICES: Connection and Related</a:t>
            </a:r>
          </a:p>
        </p:txBody>
      </p:sp>
      <p:sp>
        <p:nvSpPr>
          <p:cNvPr id="94222" name="Line 14"/>
          <p:cNvSpPr>
            <a:spLocks noChangeShapeType="1"/>
          </p:cNvSpPr>
          <p:nvPr/>
        </p:nvSpPr>
        <p:spPr bwMode="invGray">
          <a:xfrm flipV="1">
            <a:off x="6477000" y="4800600"/>
            <a:ext cx="0" cy="533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4223" name="Text Box 15"/>
          <p:cNvSpPr txBox="1">
            <a:spLocks noChangeArrowheads="1"/>
          </p:cNvSpPr>
          <p:nvPr/>
        </p:nvSpPr>
        <p:spPr bwMode="invGray">
          <a:xfrm>
            <a:off x="6477000" y="4800600"/>
            <a:ext cx="1246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spcBef>
                <a:spcPct val="0"/>
              </a:spcBef>
              <a:buFontTx/>
              <a:buNone/>
            </a:pPr>
            <a:r>
              <a:rPr lang="en-US" altLang="en-US" sz="1600" b="1" dirty="0">
                <a:solidFill>
                  <a:schemeClr val="tx1"/>
                </a:solidFill>
              </a:rPr>
              <a:t>Transfer of</a:t>
            </a:r>
          </a:p>
          <a:p>
            <a:pPr>
              <a:spcBef>
                <a:spcPct val="0"/>
              </a:spcBef>
              <a:buFontTx/>
              <a:buNone/>
            </a:pPr>
            <a:r>
              <a:rPr lang="en-US" altLang="en-US" sz="1600" b="1" dirty="0">
                <a:solidFill>
                  <a:schemeClr val="tx1"/>
                </a:solidFill>
              </a:rPr>
              <a:t>Content</a:t>
            </a:r>
          </a:p>
        </p:txBody>
      </p:sp>
      <p:sp>
        <p:nvSpPr>
          <p:cNvPr id="94224" name="Rectangle 16"/>
          <p:cNvSpPr>
            <a:spLocks noChangeArrowheads="1"/>
          </p:cNvSpPr>
          <p:nvPr/>
        </p:nvSpPr>
        <p:spPr bwMode="invGray">
          <a:xfrm>
            <a:off x="5334000" y="5334000"/>
            <a:ext cx="2590800" cy="685800"/>
          </a:xfrm>
          <a:prstGeom prst="rect">
            <a:avLst/>
          </a:prstGeom>
          <a:solidFill>
            <a:srgbClr val="FFFF99"/>
          </a:solidFill>
          <a:ln w="25400">
            <a:solidFill>
              <a:schemeClr val="tx1"/>
            </a:solidFill>
            <a:miter lim="800000"/>
            <a:headEnd type="none" w="med" len="lg"/>
            <a:tailEnd type="none" w="med" len="lg"/>
          </a:ln>
        </p:spPr>
        <p:txBody>
          <a:bodyPr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a:spcBef>
                <a:spcPct val="0"/>
              </a:spcBef>
              <a:buFontTx/>
              <a:buNone/>
            </a:pPr>
            <a:r>
              <a:rPr lang="en-US" altLang="en-US" sz="1600" b="1" dirty="0">
                <a:solidFill>
                  <a:schemeClr val="tx1"/>
                </a:solidFill>
              </a:rPr>
              <a:t>INFRASTRUCTURE:</a:t>
            </a:r>
          </a:p>
          <a:p>
            <a:pPr algn="ctr">
              <a:spcBef>
                <a:spcPct val="0"/>
              </a:spcBef>
              <a:buFontTx/>
              <a:buNone/>
            </a:pPr>
            <a:r>
              <a:rPr lang="en-US" altLang="en-US" sz="1600" b="1" dirty="0">
                <a:solidFill>
                  <a:schemeClr val="tx1"/>
                </a:solidFill>
              </a:rPr>
              <a:t>Transport and Access</a:t>
            </a:r>
          </a:p>
        </p:txBody>
      </p:sp>
      <p:sp>
        <p:nvSpPr>
          <p:cNvPr id="94225" name="Text Box 17"/>
          <p:cNvSpPr txBox="1">
            <a:spLocks noChangeArrowheads="1"/>
          </p:cNvSpPr>
          <p:nvPr/>
        </p:nvSpPr>
        <p:spPr bwMode="auto">
          <a:xfrm>
            <a:off x="6443663" y="6308725"/>
            <a:ext cx="217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600" dirty="0">
                <a:solidFill>
                  <a:schemeClr val="tx1"/>
                </a:solidFill>
                <a:latin typeface="Tahoma" panose="020B0604030504040204" pitchFamily="34" charset="0"/>
              </a:rPr>
              <a:t>Source:  Hu Hanrahan</a:t>
            </a:r>
          </a:p>
        </p:txBody>
      </p:sp>
      <p:sp>
        <p:nvSpPr>
          <p:cNvPr id="94226" name="AutoShape 18"/>
          <p:cNvSpPr>
            <a:spLocks noChangeArrowheads="1"/>
          </p:cNvSpPr>
          <p:nvPr/>
        </p:nvSpPr>
        <p:spPr bwMode="auto">
          <a:xfrm>
            <a:off x="323850" y="1773238"/>
            <a:ext cx="1152525" cy="3816350"/>
          </a:xfrm>
          <a:prstGeom prst="can">
            <a:avLst>
              <a:gd name="adj" fmla="val 82782"/>
            </a:avLst>
          </a:prstGeom>
          <a:solidFill>
            <a:srgbClr val="FFCC00"/>
          </a:solidFill>
          <a:ln w="9525">
            <a:solidFill>
              <a:schemeClr val="tx1"/>
            </a:solidFill>
            <a:round/>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94227" name="AutoShape 19"/>
          <p:cNvSpPr>
            <a:spLocks noChangeArrowheads="1"/>
          </p:cNvSpPr>
          <p:nvPr/>
        </p:nvSpPr>
        <p:spPr bwMode="auto">
          <a:xfrm>
            <a:off x="1763713" y="1773238"/>
            <a:ext cx="1152525" cy="3816350"/>
          </a:xfrm>
          <a:prstGeom prst="can">
            <a:avLst>
              <a:gd name="adj" fmla="val 82782"/>
            </a:avLst>
          </a:prstGeom>
          <a:solidFill>
            <a:schemeClr val="accent2"/>
          </a:solidFill>
          <a:ln w="9525">
            <a:solidFill>
              <a:schemeClr val="tx1"/>
            </a:solidFill>
            <a:round/>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94228" name="AutoShape 20"/>
          <p:cNvSpPr>
            <a:spLocks noChangeArrowheads="1"/>
          </p:cNvSpPr>
          <p:nvPr/>
        </p:nvSpPr>
        <p:spPr bwMode="auto">
          <a:xfrm>
            <a:off x="3203575" y="1773238"/>
            <a:ext cx="1152525" cy="3816350"/>
          </a:xfrm>
          <a:prstGeom prst="can">
            <a:avLst>
              <a:gd name="adj" fmla="val 82782"/>
            </a:avLst>
          </a:prstGeom>
          <a:solidFill>
            <a:srgbClr val="99CC00"/>
          </a:solidFill>
          <a:ln w="9525">
            <a:solidFill>
              <a:schemeClr val="tx1"/>
            </a:solidFill>
            <a:round/>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94229" name="WordArt 21"/>
          <p:cNvSpPr>
            <a:spLocks noChangeArrowheads="1" noChangeShapeType="1" noTextEdit="1"/>
          </p:cNvSpPr>
          <p:nvPr/>
        </p:nvSpPr>
        <p:spPr bwMode="auto">
          <a:xfrm rot="5400000">
            <a:off x="-539750" y="3644900"/>
            <a:ext cx="2879725" cy="288925"/>
          </a:xfrm>
          <a:prstGeom prst="rect">
            <a:avLst/>
          </a:prstGeom>
        </p:spPr>
        <p:txBody>
          <a:bodyPr vert="wordArtVert" wrap="none" fromWordArt="1">
            <a:prstTxWarp prst="textPlain">
              <a:avLst>
                <a:gd name="adj" fmla="val 50000"/>
              </a:avLst>
            </a:prstTxWarp>
          </a:bodyPr>
          <a:lstStyle/>
          <a:p>
            <a:pPr algn="ctr" fontAlgn="auto"/>
            <a:r>
              <a:rPr lang="en-GB" sz="2000" kern="10" dirty="0">
                <a:ln w="9525">
                  <a:solidFill>
                    <a:schemeClr val="bg2"/>
                  </a:solidFill>
                  <a:round/>
                  <a:headEnd/>
                  <a:tailEnd/>
                </a:ln>
                <a:solidFill>
                  <a:srgbClr val="000000"/>
                </a:solidFill>
                <a:latin typeface="Arial" panose="020B0604020202020204" pitchFamily="34" charset="0"/>
                <a:cs typeface="Arial" panose="020B0604020202020204" pitchFamily="34" charset="0"/>
              </a:rPr>
              <a:t>Fixed Telecomms</a:t>
            </a:r>
          </a:p>
        </p:txBody>
      </p:sp>
      <p:sp>
        <p:nvSpPr>
          <p:cNvPr id="94230" name="WordArt 22"/>
          <p:cNvSpPr>
            <a:spLocks noChangeArrowheads="1" noChangeShapeType="1" noTextEdit="1"/>
          </p:cNvSpPr>
          <p:nvPr/>
        </p:nvSpPr>
        <p:spPr bwMode="auto">
          <a:xfrm rot="5400000">
            <a:off x="900113" y="3644900"/>
            <a:ext cx="2879725" cy="288925"/>
          </a:xfrm>
          <a:prstGeom prst="rect">
            <a:avLst/>
          </a:prstGeom>
        </p:spPr>
        <p:txBody>
          <a:bodyPr vert="wordArtVert" wrap="none" fromWordArt="1">
            <a:prstTxWarp prst="textPlain">
              <a:avLst>
                <a:gd name="adj" fmla="val 50000"/>
              </a:avLst>
            </a:prstTxWarp>
          </a:bodyPr>
          <a:lstStyle/>
          <a:p>
            <a:pPr algn="ctr" fontAlgn="auto"/>
            <a:r>
              <a:rPr lang="en-GB" sz="2000" kern="10" dirty="0">
                <a:ln w="9525">
                  <a:solidFill>
                    <a:schemeClr val="bg2"/>
                  </a:solidFill>
                  <a:round/>
                  <a:headEnd/>
                  <a:tailEnd/>
                </a:ln>
                <a:solidFill>
                  <a:srgbClr val="000000"/>
                </a:solidFill>
                <a:latin typeface="Arial" panose="020B0604020202020204" pitchFamily="34" charset="0"/>
                <a:cs typeface="Arial" panose="020B0604020202020204" pitchFamily="34" charset="0"/>
              </a:rPr>
              <a:t>Mobile Telecomms</a:t>
            </a:r>
          </a:p>
        </p:txBody>
      </p:sp>
      <p:sp>
        <p:nvSpPr>
          <p:cNvPr id="94231" name="WordArt 23"/>
          <p:cNvSpPr>
            <a:spLocks noChangeArrowheads="1" noChangeShapeType="1" noTextEdit="1"/>
          </p:cNvSpPr>
          <p:nvPr/>
        </p:nvSpPr>
        <p:spPr bwMode="auto">
          <a:xfrm rot="5400000">
            <a:off x="2339975" y="3571875"/>
            <a:ext cx="2879725" cy="288925"/>
          </a:xfrm>
          <a:prstGeom prst="rect">
            <a:avLst/>
          </a:prstGeom>
        </p:spPr>
        <p:txBody>
          <a:bodyPr vert="wordArtVert" wrap="none" fromWordArt="1">
            <a:prstTxWarp prst="textPlain">
              <a:avLst>
                <a:gd name="adj" fmla="val 50000"/>
              </a:avLst>
            </a:prstTxWarp>
          </a:bodyPr>
          <a:lstStyle/>
          <a:p>
            <a:pPr algn="ctr" fontAlgn="auto"/>
            <a:r>
              <a:rPr lang="en-GB" sz="2000" kern="10" dirty="0">
                <a:ln w="9525">
                  <a:solidFill>
                    <a:schemeClr val="bg2"/>
                  </a:solidFill>
                  <a:round/>
                  <a:headEnd/>
                  <a:tailEnd/>
                </a:ln>
                <a:solidFill>
                  <a:srgbClr val="000000"/>
                </a:solidFill>
                <a:latin typeface="Arial" panose="020B0604020202020204" pitchFamily="34" charset="0"/>
                <a:cs typeface="Arial" panose="020B0604020202020204" pitchFamily="34" charset="0"/>
              </a:rPr>
              <a:t>Radio Broadcasting</a:t>
            </a:r>
          </a:p>
        </p:txBody>
      </p:sp>
      <p:sp>
        <p:nvSpPr>
          <p:cNvPr id="94232" name="AutoShape 24"/>
          <p:cNvSpPr>
            <a:spLocks noChangeArrowheads="1"/>
          </p:cNvSpPr>
          <p:nvPr/>
        </p:nvSpPr>
        <p:spPr bwMode="auto">
          <a:xfrm>
            <a:off x="4643438" y="2276475"/>
            <a:ext cx="433387" cy="2736850"/>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94233" name="Text Box 25"/>
          <p:cNvSpPr txBox="1">
            <a:spLocks noChangeArrowheads="1"/>
          </p:cNvSpPr>
          <p:nvPr/>
        </p:nvSpPr>
        <p:spPr bwMode="auto">
          <a:xfrm>
            <a:off x="1239838" y="5745163"/>
            <a:ext cx="202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2400" dirty="0">
                <a:solidFill>
                  <a:schemeClr val="tx1"/>
                </a:solidFill>
                <a:latin typeface="Tahoma" panose="020B0604030504040204" pitchFamily="34" charset="0"/>
              </a:rPr>
              <a:t>etc  etc  etc…</a:t>
            </a: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0"/>
            <a:ext cx="7596188" cy="1752600"/>
          </a:xfrm>
        </p:spPr>
        <p:txBody>
          <a:bodyPr/>
          <a:lstStyle/>
          <a:p>
            <a:pPr>
              <a:defRPr/>
            </a:pPr>
            <a:r>
              <a:rPr lang="en-ZA" noProof="0" dirty="0">
                <a:latin typeface="Tahoma" pitchFamily="34" charset="0"/>
              </a:rPr>
              <a:t>Scope of Regulation: Convergence Regulator</a:t>
            </a:r>
          </a:p>
        </p:txBody>
      </p:sp>
      <p:sp>
        <p:nvSpPr>
          <p:cNvPr id="96259" name="Rectangle 3"/>
          <p:cNvSpPr>
            <a:spLocks noGrp="1" noChangeArrowheads="1"/>
          </p:cNvSpPr>
          <p:nvPr>
            <p:ph type="body" idx="4294967295"/>
          </p:nvPr>
        </p:nvSpPr>
        <p:spPr>
          <a:xfrm>
            <a:off x="107950" y="1773238"/>
            <a:ext cx="7816850" cy="4535487"/>
          </a:xfrm>
        </p:spPr>
        <p:txBody>
          <a:bodyPr/>
          <a:lstStyle/>
          <a:p>
            <a:pPr>
              <a:lnSpc>
                <a:spcPct val="80000"/>
              </a:lnSpc>
            </a:pPr>
            <a:r>
              <a:rPr lang="en-ZA" altLang="en-US" sz="2000" noProof="0" dirty="0">
                <a:latin typeface="Tahoma" panose="020B0604030504040204" pitchFamily="34" charset="0"/>
              </a:rPr>
              <a:t>Facilitates regulation of converging services &amp; networks &amp; devices (enabled by digitisation)</a:t>
            </a:r>
            <a:r>
              <a:rPr lang="en-ZA" altLang="en-US" sz="1800" noProof="0" dirty="0">
                <a:latin typeface="Tahoma" panose="020B0604030504040204" pitchFamily="34" charset="0"/>
              </a:rPr>
              <a:t> </a:t>
            </a:r>
          </a:p>
          <a:p>
            <a:pPr>
              <a:lnSpc>
                <a:spcPct val="80000"/>
              </a:lnSpc>
            </a:pPr>
            <a:r>
              <a:rPr lang="en-ZA" altLang="en-US" sz="1800" noProof="0" dirty="0">
                <a:latin typeface="Tahoma" panose="020B0604030504040204" pitchFamily="34" charset="0"/>
              </a:rPr>
              <a:t>Based on horizontal model of ICT infrastructure, services, content</a:t>
            </a:r>
          </a:p>
          <a:p>
            <a:pPr>
              <a:lnSpc>
                <a:spcPct val="80000"/>
              </a:lnSpc>
            </a:pPr>
            <a:r>
              <a:rPr lang="en-ZA" altLang="en-US" sz="1800" noProof="0" dirty="0">
                <a:latin typeface="Tahoma" panose="020B0604030504040204" pitchFamily="34" charset="0"/>
              </a:rPr>
              <a:t>Brings together two industries with different regulatory rationales </a:t>
            </a:r>
          </a:p>
          <a:p>
            <a:pPr>
              <a:lnSpc>
                <a:spcPct val="80000"/>
              </a:lnSpc>
            </a:pPr>
            <a:r>
              <a:rPr lang="en-ZA" altLang="en-US" sz="1800" noProof="0" dirty="0">
                <a:latin typeface="Tahoma" panose="020B0604030504040204" pitchFamily="34" charset="0"/>
              </a:rPr>
              <a:t>Difficulties of reconciling issues of infrastructure (telecomms) with those of content (broadcasting)</a:t>
            </a:r>
          </a:p>
          <a:p>
            <a:pPr lvl="1">
              <a:lnSpc>
                <a:spcPct val="80000"/>
              </a:lnSpc>
            </a:pPr>
            <a:r>
              <a:rPr lang="en-ZA" altLang="en-US" sz="1600" noProof="0" dirty="0">
                <a:latin typeface="Tahoma" panose="020B0604030504040204" pitchFamily="34" charset="0"/>
              </a:rPr>
              <a:t>eg public service obligations, media concentration rules, publication responsibility, QoS</a:t>
            </a:r>
          </a:p>
          <a:p>
            <a:pPr>
              <a:lnSpc>
                <a:spcPct val="80000"/>
              </a:lnSpc>
            </a:pPr>
            <a:r>
              <a:rPr lang="en-ZA" altLang="en-US" sz="1800" noProof="0" dirty="0">
                <a:latin typeface="Tahoma" panose="020B0604030504040204" pitchFamily="34" charset="0"/>
              </a:rPr>
              <a:t>Difficulties of reconciling divergent legislation (telecomms vs broadcasting)</a:t>
            </a:r>
          </a:p>
          <a:p>
            <a:pPr>
              <a:lnSpc>
                <a:spcPct val="80000"/>
              </a:lnSpc>
            </a:pPr>
            <a:r>
              <a:rPr lang="en-ZA" altLang="en-US" sz="1800" noProof="0" dirty="0">
                <a:latin typeface="Tahoma" panose="020B0604030504040204" pitchFamily="34" charset="0"/>
              </a:rPr>
              <a:t>Promotes economies of scope (for issues common across ICT sector)</a:t>
            </a:r>
          </a:p>
          <a:p>
            <a:pPr>
              <a:lnSpc>
                <a:spcPct val="80000"/>
              </a:lnSpc>
            </a:pPr>
            <a:r>
              <a:rPr lang="en-ZA" altLang="en-US" sz="1800" noProof="0" dirty="0">
                <a:latin typeface="Tahoma" panose="020B0604030504040204" pitchFamily="34" charset="0"/>
              </a:rPr>
              <a:t>Promotes greater regulatory independence</a:t>
            </a:r>
          </a:p>
          <a:p>
            <a:pPr>
              <a:lnSpc>
                <a:spcPct val="80000"/>
              </a:lnSpc>
            </a:pPr>
            <a:r>
              <a:rPr lang="en-ZA" altLang="en-US" sz="1800" noProof="0" dirty="0">
                <a:latin typeface="Tahoma" panose="020B0604030504040204" pitchFamily="34" charset="0"/>
              </a:rPr>
              <a:t>Simplifies regulatory processes for users (one-stop shop)</a:t>
            </a:r>
          </a:p>
          <a:p>
            <a:pPr>
              <a:lnSpc>
                <a:spcPct val="80000"/>
              </a:lnSpc>
            </a:pPr>
            <a:r>
              <a:rPr lang="en-ZA" altLang="en-US" sz="1800" noProof="0" dirty="0">
                <a:latin typeface="Tahoma" panose="020B0604030504040204" pitchFamily="34" charset="0"/>
              </a:rPr>
              <a:t>Risk of political considerations impacting on telecomms </a:t>
            </a:r>
          </a:p>
          <a:p>
            <a:pPr>
              <a:lnSpc>
                <a:spcPct val="80000"/>
              </a:lnSpc>
            </a:pPr>
            <a:r>
              <a:rPr lang="en-ZA" altLang="en-US" sz="1800" noProof="0" dirty="0">
                <a:latin typeface="Tahoma" panose="020B0604030504040204" pitchFamily="34" charset="0"/>
              </a:rPr>
              <a:t>May require specific convergence policies and legislation</a:t>
            </a:r>
          </a:p>
          <a:p>
            <a:pPr>
              <a:lnSpc>
                <a:spcPct val="80000"/>
              </a:lnSpc>
            </a:pPr>
            <a:endParaRPr lang="en-ZA" altLang="en-US" sz="700" b="1" noProof="0" dirty="0">
              <a:latin typeface="Tahoma" panose="020B0604030504040204" pitchFamily="34" charset="0"/>
            </a:endParaRPr>
          </a:p>
          <a:p>
            <a:pPr>
              <a:lnSpc>
                <a:spcPct val="80000"/>
              </a:lnSpc>
            </a:pPr>
            <a:r>
              <a:rPr lang="en-ZA" altLang="en-US" sz="1800" b="1" noProof="0" dirty="0">
                <a:latin typeface="Tahoma" panose="020B0604030504040204" pitchFamily="34" charset="0"/>
              </a:rPr>
              <a:t>Is ICASA a convergence regulator?</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F5109-8E3C-42DE-8E1B-B6FDAA2ED5CE}"/>
              </a:ext>
            </a:extLst>
          </p:cNvPr>
          <p:cNvPicPr>
            <a:picLocks noChangeAspect="1"/>
          </p:cNvPicPr>
          <p:nvPr/>
        </p:nvPicPr>
        <p:blipFill>
          <a:blip r:embed="rId3"/>
          <a:stretch>
            <a:fillRect/>
          </a:stretch>
        </p:blipFill>
        <p:spPr>
          <a:xfrm>
            <a:off x="4850385" y="3861048"/>
            <a:ext cx="4293615" cy="2790851"/>
          </a:xfrm>
          <a:prstGeom prst="rect">
            <a:avLst/>
          </a:prstGeom>
        </p:spPr>
      </p:pic>
      <p:sp>
        <p:nvSpPr>
          <p:cNvPr id="34818" name="Rectangle 2"/>
          <p:cNvSpPr>
            <a:spLocks noGrp="1" noChangeArrowheads="1"/>
          </p:cNvSpPr>
          <p:nvPr>
            <p:ph type="title" idx="4294967295"/>
          </p:nvPr>
        </p:nvSpPr>
        <p:spPr>
          <a:xfrm>
            <a:off x="0" y="0"/>
            <a:ext cx="7596188" cy="1700808"/>
          </a:xfrm>
        </p:spPr>
        <p:txBody>
          <a:bodyPr/>
          <a:lstStyle/>
          <a:p>
            <a:pPr>
              <a:defRPr/>
            </a:pPr>
            <a:r>
              <a:rPr lang="en-ZA" noProof="0" dirty="0">
                <a:latin typeface="Tahoma" pitchFamily="34" charset="0"/>
              </a:rPr>
              <a:t>Self-regulation in practice</a:t>
            </a:r>
          </a:p>
        </p:txBody>
      </p:sp>
      <p:sp>
        <p:nvSpPr>
          <p:cNvPr id="69635" name="Rectangle 3"/>
          <p:cNvSpPr>
            <a:spLocks noGrp="1" noChangeArrowheads="1"/>
          </p:cNvSpPr>
          <p:nvPr>
            <p:ph type="body" idx="4294967295"/>
          </p:nvPr>
        </p:nvSpPr>
        <p:spPr>
          <a:xfrm>
            <a:off x="107951" y="1412776"/>
            <a:ext cx="7488237" cy="5688608"/>
          </a:xfrm>
        </p:spPr>
        <p:txBody>
          <a:bodyPr/>
          <a:lstStyle/>
          <a:p>
            <a:r>
              <a:rPr lang="en-ZA" altLang="en-US" sz="2400" noProof="0" dirty="0">
                <a:latin typeface="Tahoma" panose="020B0604030504040204" pitchFamily="34" charset="0"/>
              </a:rPr>
              <a:t>Cambridge Analytica et al</a:t>
            </a:r>
          </a:p>
          <a:p>
            <a:pPr lvl="1"/>
            <a:r>
              <a:rPr lang="en-ZA" altLang="en-US" sz="2000" dirty="0">
                <a:latin typeface="Tahoma" panose="020B0604030504040204" pitchFamily="34" charset="0"/>
              </a:rPr>
              <a:t>Elections meddling in US, UK, Kenya</a:t>
            </a:r>
          </a:p>
          <a:p>
            <a:pPr lvl="1"/>
            <a:r>
              <a:rPr lang="en-ZA" altLang="en-US" sz="2000" dirty="0">
                <a:latin typeface="Tahoma" panose="020B0604030504040204" pitchFamily="34" charset="0"/>
              </a:rPr>
              <a:t>Bell Pottinger &amp; ‘white monopoly capital’ in SA</a:t>
            </a:r>
          </a:p>
          <a:p>
            <a:r>
              <a:rPr lang="en-ZA" altLang="en-US" sz="2400" dirty="0">
                <a:latin typeface="Tahoma" panose="020B0604030504040204" pitchFamily="34" charset="0"/>
              </a:rPr>
              <a:t>Internet / social media shut-downs</a:t>
            </a:r>
            <a:endParaRPr lang="en-ZA" altLang="en-US" sz="2400" dirty="0">
              <a:latin typeface="Tahoma" panose="020B0604030504040204" pitchFamily="34" charset="0"/>
              <a:sym typeface="Wingdings" panose="05000000000000000000" pitchFamily="2" charset="2"/>
            </a:endParaRPr>
          </a:p>
          <a:p>
            <a:pPr lvl="1"/>
            <a:r>
              <a:rPr lang="en-ZA" altLang="en-US" sz="2000" dirty="0">
                <a:latin typeface="Tahoma" panose="020B0604030504040204" pitchFamily="34" charset="0"/>
                <a:sym typeface="Wingdings" panose="05000000000000000000" pitchFamily="2" charset="2"/>
              </a:rPr>
              <a:t>Chad, DRC, Ethiopia, Gabon, Liberia, Sierra Leone, South Sudan, Sudan, Togo, Zimbabwe</a:t>
            </a:r>
          </a:p>
          <a:p>
            <a:pPr lvl="1"/>
            <a:r>
              <a:rPr lang="en-ZA" altLang="en-US" sz="2000" dirty="0">
                <a:latin typeface="Tahoma" panose="020B0604030504040204" pitchFamily="34" charset="0"/>
                <a:sym typeface="Wingdings" panose="05000000000000000000" pitchFamily="2" charset="2"/>
              </a:rPr>
              <a:t>21 shut-downs in 2018 alone</a:t>
            </a:r>
            <a:endParaRPr lang="en-ZA" altLang="en-US" sz="2000" dirty="0">
              <a:latin typeface="Tahoma" panose="020B0604030504040204" pitchFamily="34" charset="0"/>
            </a:endParaRPr>
          </a:p>
          <a:p>
            <a:r>
              <a:rPr lang="en-ZA" altLang="en-US" sz="2400" noProof="0" dirty="0">
                <a:latin typeface="Tahoma" panose="020B0604030504040204" pitchFamily="34" charset="0"/>
              </a:rPr>
              <a:t>Christchurch Massacre</a:t>
            </a:r>
          </a:p>
          <a:p>
            <a:pPr lvl="1"/>
            <a:r>
              <a:rPr lang="en-ZA" altLang="en-US" sz="2000" noProof="0" dirty="0">
                <a:latin typeface="Tahoma" panose="020B0604030504040204" pitchFamily="34" charset="0"/>
              </a:rPr>
              <a:t>Live-streaming of terrorist attack</a:t>
            </a:r>
          </a:p>
          <a:p>
            <a:pPr lvl="1"/>
            <a:r>
              <a:rPr lang="en-ZA" altLang="en-US" sz="2000" dirty="0">
                <a:latin typeface="Tahoma" panose="020B0604030504040204" pitchFamily="34" charset="0"/>
              </a:rPr>
              <a:t>Led to Christchurch Call for co-regulation</a:t>
            </a:r>
            <a:endParaRPr lang="en-ZA" altLang="en-US" sz="2000" noProof="0" dirty="0">
              <a:latin typeface="Tahoma" panose="020B0604030504040204" pitchFamily="34" charset="0"/>
            </a:endParaRPr>
          </a:p>
          <a:p>
            <a:r>
              <a:rPr lang="en-ZA" altLang="en-US" sz="2400" dirty="0">
                <a:latin typeface="Tahoma" panose="020B0604030504040204" pitchFamily="34" charset="0"/>
              </a:rPr>
              <a:t>Boeing 737 Max</a:t>
            </a:r>
          </a:p>
          <a:p>
            <a:pPr lvl="1"/>
            <a:r>
              <a:rPr lang="en-ZA" altLang="en-US" sz="2000" dirty="0">
                <a:latin typeface="Tahoma" panose="020B0604030504040204" pitchFamily="34" charset="0"/>
              </a:rPr>
              <a:t>Industry self certification  &amp;   FAA</a:t>
            </a:r>
          </a:p>
          <a:p>
            <a:pPr lvl="1"/>
            <a:endParaRPr lang="en-ZA" altLang="en-US" sz="2400" noProof="0" dirty="0">
              <a:latin typeface="Tahoma" panose="020B0604030504040204" pitchFamily="34" charset="0"/>
            </a:endParaRPr>
          </a:p>
        </p:txBody>
      </p:sp>
    </p:spTree>
    <p:extLst>
      <p:ext uri="{BB962C8B-B14F-4D97-AF65-F5344CB8AC3E}">
        <p14:creationId xmlns:p14="http://schemas.microsoft.com/office/powerpoint/2010/main" val="3224963113"/>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0"/>
            <a:ext cx="7596188" cy="1752600"/>
          </a:xfrm>
        </p:spPr>
        <p:txBody>
          <a:bodyPr/>
          <a:lstStyle/>
          <a:p>
            <a:pPr>
              <a:defRPr/>
            </a:pPr>
            <a:r>
              <a:rPr lang="en-ZA" noProof="0" dirty="0">
                <a:latin typeface="Tahoma" pitchFamily="34" charset="0"/>
              </a:rPr>
              <a:t>Scope of Regulation: </a:t>
            </a:r>
            <a:br>
              <a:rPr lang="en-ZA" noProof="0" dirty="0">
                <a:latin typeface="Tahoma" pitchFamily="34" charset="0"/>
              </a:rPr>
            </a:br>
            <a:r>
              <a:rPr lang="en-ZA" noProof="0" dirty="0">
                <a:latin typeface="Tahoma" pitchFamily="34" charset="0"/>
              </a:rPr>
              <a:t>Multi-sector Regulator</a:t>
            </a:r>
          </a:p>
        </p:txBody>
      </p:sp>
      <p:sp>
        <p:nvSpPr>
          <p:cNvPr id="98307" name="Rectangle 3"/>
          <p:cNvSpPr>
            <a:spLocks noGrp="1" noChangeArrowheads="1"/>
          </p:cNvSpPr>
          <p:nvPr>
            <p:ph type="body" idx="4294967295"/>
          </p:nvPr>
        </p:nvSpPr>
        <p:spPr>
          <a:xfrm>
            <a:off x="179388" y="1981200"/>
            <a:ext cx="7561262" cy="4256088"/>
          </a:xfrm>
        </p:spPr>
        <p:txBody>
          <a:bodyPr/>
          <a:lstStyle/>
          <a:p>
            <a:pPr>
              <a:lnSpc>
                <a:spcPct val="90000"/>
              </a:lnSpc>
            </a:pPr>
            <a:r>
              <a:rPr lang="en-ZA" altLang="en-US" sz="2400" noProof="0" dirty="0">
                <a:latin typeface="Tahoma" panose="020B0604030504040204" pitchFamily="34" charset="0"/>
              </a:rPr>
              <a:t>Responsibility for several sectors with similar legal &amp; economic characteristics (eg electricity, water, gas)  -  eg RURA</a:t>
            </a:r>
          </a:p>
          <a:p>
            <a:pPr>
              <a:lnSpc>
                <a:spcPct val="90000"/>
              </a:lnSpc>
            </a:pPr>
            <a:r>
              <a:rPr lang="en-ZA" altLang="en-US" sz="2400" noProof="0" dirty="0">
                <a:latin typeface="Tahoma" panose="020B0604030504040204" pitchFamily="34" charset="0"/>
              </a:rPr>
              <a:t>Able to exploit economies of scale &amp; scope</a:t>
            </a:r>
          </a:p>
          <a:p>
            <a:pPr>
              <a:lnSpc>
                <a:spcPct val="90000"/>
              </a:lnSpc>
            </a:pPr>
            <a:r>
              <a:rPr lang="en-ZA" altLang="en-US" sz="2400" noProof="0" dirty="0">
                <a:latin typeface="Tahoma" panose="020B0604030504040204" pitchFamily="34" charset="0"/>
              </a:rPr>
              <a:t>Reduces cost of regulation</a:t>
            </a:r>
          </a:p>
          <a:p>
            <a:pPr>
              <a:lnSpc>
                <a:spcPct val="90000"/>
              </a:lnSpc>
            </a:pPr>
            <a:r>
              <a:rPr lang="en-ZA" altLang="en-US" sz="2400" noProof="0" dirty="0">
                <a:latin typeface="Tahoma" panose="020B0604030504040204" pitchFamily="34" charset="0"/>
              </a:rPr>
              <a:t>Less vulnerable to regulatory capture</a:t>
            </a:r>
          </a:p>
          <a:p>
            <a:pPr>
              <a:lnSpc>
                <a:spcPct val="90000"/>
              </a:lnSpc>
            </a:pPr>
            <a:r>
              <a:rPr lang="en-ZA" altLang="en-US" sz="2400" noProof="0" dirty="0">
                <a:latin typeface="Tahoma" panose="020B0604030504040204" pitchFamily="34" charset="0"/>
              </a:rPr>
              <a:t>Dilutes sector-specific technical expertise</a:t>
            </a:r>
          </a:p>
          <a:p>
            <a:pPr>
              <a:lnSpc>
                <a:spcPct val="90000"/>
              </a:lnSpc>
            </a:pPr>
            <a:r>
              <a:rPr lang="en-ZA" altLang="en-US" sz="2400" noProof="0" dirty="0">
                <a:latin typeface="Tahoma" panose="020B0604030504040204" pitchFamily="34" charset="0"/>
              </a:rPr>
              <a:t>Increases regulatory certainty (cross-sector application of precedents)</a:t>
            </a:r>
          </a:p>
          <a:p>
            <a:pPr>
              <a:lnSpc>
                <a:spcPct val="90000"/>
              </a:lnSpc>
            </a:pPr>
            <a:r>
              <a:rPr lang="en-ZA" altLang="en-US" sz="2400" noProof="0" dirty="0">
                <a:latin typeface="Tahoma" panose="020B0604030504040204" pitchFamily="34" charset="0"/>
              </a:rPr>
              <a:t>Appropriate for developing countries</a:t>
            </a:r>
          </a:p>
          <a:p>
            <a:pPr>
              <a:lnSpc>
                <a:spcPct val="90000"/>
              </a:lnSpc>
            </a:pPr>
            <a:r>
              <a:rPr lang="en-ZA" altLang="en-US" sz="2400" b="1" noProof="0" dirty="0">
                <a:latin typeface="Tahoma" panose="020B0604030504040204" pitchFamily="34" charset="0"/>
              </a:rPr>
              <a:t>Is ICASA a multi-sector regulator</a:t>
            </a:r>
            <a:r>
              <a:rPr lang="en-ZA" altLang="en-US" sz="2400" noProof="0" dirty="0">
                <a:latin typeface="Tahoma" panose="020B0604030504040204" pitchFamily="34" charset="0"/>
              </a:rPr>
              <a:t>?</a:t>
            </a:r>
            <a:r>
              <a:rPr lang="en-ZA" altLang="en-US" sz="2000" noProof="0" dirty="0">
                <a:latin typeface="Tahoma" panose="020B0604030504040204" pitchFamily="34" charset="0"/>
              </a:rPr>
              <a:t> </a:t>
            </a:r>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5298" name="Rectangle 2"/>
          <p:cNvSpPr>
            <a:spLocks noGrp="1" noChangeArrowheads="1"/>
          </p:cNvSpPr>
          <p:nvPr>
            <p:ph type="ctrTitle" idx="4294967295"/>
          </p:nvPr>
        </p:nvSpPr>
        <p:spPr>
          <a:xfrm>
            <a:off x="0" y="0"/>
            <a:ext cx="9144000" cy="5589588"/>
          </a:xfrm>
        </p:spPr>
        <p:txBody>
          <a:bodyPr/>
          <a:lstStyle/>
          <a:p>
            <a:pPr>
              <a:defRPr/>
            </a:pPr>
            <a:r>
              <a:rPr lang="en-ZA" noProof="0" dirty="0">
                <a:latin typeface="Tahoma" pitchFamily="34" charset="0"/>
              </a:rPr>
              <a:t>Regulatory </a:t>
            </a: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r>
              <a:rPr lang="en-ZA" noProof="0" dirty="0">
                <a:latin typeface="Tahoma" pitchFamily="34" charset="0"/>
              </a:rPr>
              <a:t>Practice</a:t>
            </a:r>
          </a:p>
        </p:txBody>
      </p:sp>
      <p:pic>
        <p:nvPicPr>
          <p:cNvPr id="110596" name="Picture 4" descr="support-300x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484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EEF3F8BC-5638-4839-90AF-C290ABCC4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Rectangle 9"/>
          <p:cNvSpPr>
            <a:spLocks noChangeArrowheads="1"/>
          </p:cNvSpPr>
          <p:nvPr/>
        </p:nvSpPr>
        <p:spPr bwMode="auto">
          <a:xfrm>
            <a:off x="8027988" y="3284538"/>
            <a:ext cx="865187" cy="338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pic>
        <p:nvPicPr>
          <p:cNvPr id="112643" name="Picture 8" descr="http://zbmu.ac.ir/files/emam_hospitall/pages/hakemi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570288"/>
            <a:ext cx="3059112"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idx="4294967295"/>
          </p:nvPr>
        </p:nvSpPr>
        <p:spPr>
          <a:xfrm>
            <a:off x="0" y="0"/>
            <a:ext cx="7620000" cy="1268413"/>
          </a:xfrm>
        </p:spPr>
        <p:txBody>
          <a:bodyPr/>
          <a:lstStyle/>
          <a:p>
            <a:pPr>
              <a:defRPr/>
            </a:pPr>
            <a:r>
              <a:rPr lang="en-ZA" sz="4400" noProof="0" dirty="0">
                <a:latin typeface="Tahoma" pitchFamily="34" charset="0"/>
              </a:rPr>
              <a:t>Functions of a Regulator</a:t>
            </a:r>
            <a:endParaRPr lang="en-ZA" b="0" noProof="0" dirty="0">
              <a:latin typeface="Tahoma" pitchFamily="34" charset="0"/>
            </a:endParaRPr>
          </a:p>
        </p:txBody>
      </p:sp>
      <p:sp>
        <p:nvSpPr>
          <p:cNvPr id="56323" name="Rectangle 3"/>
          <p:cNvSpPr>
            <a:spLocks noGrp="1" noChangeArrowheads="1"/>
          </p:cNvSpPr>
          <p:nvPr>
            <p:ph type="body" idx="4294967295"/>
          </p:nvPr>
        </p:nvSpPr>
        <p:spPr>
          <a:xfrm>
            <a:off x="304800" y="1412875"/>
            <a:ext cx="7620000" cy="4824413"/>
          </a:xfrm>
        </p:spPr>
        <p:txBody>
          <a:bodyPr/>
          <a:lstStyle/>
          <a:p>
            <a:pPr>
              <a:lnSpc>
                <a:spcPct val="90000"/>
              </a:lnSpc>
            </a:pPr>
            <a:r>
              <a:rPr lang="en-ZA" altLang="en-US" sz="2400" noProof="0" dirty="0">
                <a:latin typeface="Tahoma" panose="020B0604030504040204" pitchFamily="34" charset="0"/>
              </a:rPr>
              <a:t>Control market behaviour of (former state-owned) monopoly &amp; ensure fair competition </a:t>
            </a:r>
          </a:p>
          <a:p>
            <a:pPr>
              <a:lnSpc>
                <a:spcPct val="90000"/>
              </a:lnSpc>
            </a:pPr>
            <a:r>
              <a:rPr lang="en-ZA" altLang="en-US" sz="2400" noProof="0" dirty="0">
                <a:latin typeface="Tahoma" panose="020B0604030504040204" pitchFamily="34" charset="0"/>
              </a:rPr>
              <a:t>Promulgate regulations  (eg interconnection guidelines)  ex ante  &amp; ex post</a:t>
            </a:r>
          </a:p>
          <a:p>
            <a:pPr>
              <a:lnSpc>
                <a:spcPct val="90000"/>
              </a:lnSpc>
            </a:pPr>
            <a:r>
              <a:rPr lang="en-ZA" altLang="en-US" sz="2400" noProof="0" dirty="0">
                <a:latin typeface="Tahoma" panose="020B0604030504040204" pitchFamily="34" charset="0"/>
              </a:rPr>
              <a:t>Issue licences (individual, class, type approvals)</a:t>
            </a:r>
          </a:p>
          <a:p>
            <a:pPr>
              <a:lnSpc>
                <a:spcPct val="90000"/>
              </a:lnSpc>
            </a:pPr>
            <a:r>
              <a:rPr lang="en-ZA" altLang="en-US" sz="2400" noProof="0" dirty="0">
                <a:latin typeface="Tahoma" panose="020B0604030504040204" pitchFamily="34" charset="0"/>
              </a:rPr>
              <a:t>Allocation &amp; control of scarce resources (eg spectrum, rights of way, numbering, local loop access)</a:t>
            </a:r>
          </a:p>
          <a:p>
            <a:pPr>
              <a:lnSpc>
                <a:spcPct val="90000"/>
              </a:lnSpc>
            </a:pPr>
            <a:r>
              <a:rPr lang="en-ZA" altLang="en-US" sz="2400" noProof="0" dirty="0">
                <a:latin typeface="Tahoma" panose="020B0604030504040204" pitchFamily="34" charset="0"/>
              </a:rPr>
              <a:t>Monitoring &amp; enforcement (eg regulations,      licence conditions, UAS targets,                   technical standards, QoS)</a:t>
            </a:r>
          </a:p>
          <a:p>
            <a:pPr>
              <a:lnSpc>
                <a:spcPct val="90000"/>
              </a:lnSpc>
            </a:pPr>
            <a:r>
              <a:rPr lang="en-ZA" altLang="en-US" sz="2400" noProof="0" dirty="0">
                <a:latin typeface="Tahoma" panose="020B0604030504040204" pitchFamily="34" charset="0"/>
              </a:rPr>
              <a:t>Dispute resolution</a:t>
            </a:r>
            <a:r>
              <a:rPr lang="en-ZA" altLang="en-US" sz="2000" noProof="0" dirty="0">
                <a:latin typeface="Tahoma" panose="020B0604030504040204" pitchFamily="34" charset="0"/>
              </a:rPr>
              <a:t> </a:t>
            </a:r>
            <a:r>
              <a:rPr lang="en-ZA" altLang="en-US" sz="2400" noProof="0" dirty="0">
                <a:latin typeface="Tahoma" panose="020B0604030504040204" pitchFamily="34" charset="0"/>
              </a:rPr>
              <a:t>(incl interconnection,        consumer protection) </a:t>
            </a:r>
          </a:p>
        </p:txBody>
      </p:sp>
      <p:sp>
        <p:nvSpPr>
          <p:cNvPr id="112646" name="AutoShape 6" descr="http://economicdevelopmentportal.com/wp-content/uploads/2010/07/Meeting-Clipart-300x300.jp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anim calcmode="lin" valueType="num">
                                      <p:cBhvr additive="base">
                                        <p:cTn id="11"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3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anim calcmode="lin" valueType="num">
                                      <p:cBhvr additive="base">
                                        <p:cTn id="15"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anim calcmode="lin" valueType="num">
                                      <p:cBhvr additive="base">
                                        <p:cTn id="23"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63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6323">
                                            <p:txEl>
                                              <p:pRg st="5" end="5"/>
                                            </p:txEl>
                                          </p:spTgt>
                                        </p:tgtEl>
                                        <p:attrNameLst>
                                          <p:attrName>style.visibility</p:attrName>
                                        </p:attrNameLst>
                                      </p:cBhvr>
                                      <p:to>
                                        <p:strVal val="visible"/>
                                      </p:to>
                                    </p:set>
                                    <p:anim calcmode="lin" valueType="num">
                                      <p:cBhvr additive="base">
                                        <p:cTn id="27"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7"/>
          <p:cNvSpPr>
            <a:spLocks noChangeArrowheads="1"/>
          </p:cNvSpPr>
          <p:nvPr/>
        </p:nvSpPr>
        <p:spPr bwMode="auto">
          <a:xfrm>
            <a:off x="8027988" y="5976938"/>
            <a:ext cx="792162" cy="692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pic>
        <p:nvPicPr>
          <p:cNvPr id="1146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2063"/>
            <a:ext cx="91440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7596188" cy="1341438"/>
          </a:xfrm>
        </p:spPr>
        <p:txBody>
          <a:bodyPr/>
          <a:lstStyle/>
          <a:p>
            <a:pPr eaLnBrk="1" hangingPunct="1">
              <a:defRPr/>
            </a:pPr>
            <a:r>
              <a:rPr lang="en-ZA" sz="3600" noProof="0" dirty="0">
                <a:latin typeface="Tahoma" pitchFamily="34" charset="0"/>
                <a:cs typeface="Tahoma" pitchFamily="34" charset="0"/>
              </a:rPr>
              <a:t>What does the regulator do?</a:t>
            </a:r>
            <a:br>
              <a:rPr lang="en-ZA" sz="3600" noProof="0" dirty="0">
                <a:latin typeface="Tahoma" pitchFamily="34" charset="0"/>
                <a:cs typeface="Tahoma" pitchFamily="34" charset="0"/>
              </a:rPr>
            </a:br>
            <a:r>
              <a:rPr lang="en-ZA" sz="700" noProof="0" dirty="0">
                <a:latin typeface="Tahoma" pitchFamily="34" charset="0"/>
                <a:cs typeface="Tahoma" pitchFamily="34" charset="0"/>
              </a:rPr>
              <a:t> </a:t>
            </a:r>
            <a:br>
              <a:rPr lang="en-ZA" sz="3600" noProof="0" dirty="0">
                <a:latin typeface="Tahoma" pitchFamily="34" charset="0"/>
                <a:cs typeface="Tahoma" pitchFamily="34" charset="0"/>
              </a:rPr>
            </a:br>
            <a:r>
              <a:rPr lang="en-ZA" sz="3600" noProof="0" dirty="0">
                <a:latin typeface="Tahoma" pitchFamily="34" charset="0"/>
                <a:cs typeface="Tahoma" pitchFamily="34" charset="0"/>
              </a:rPr>
              <a:t>Mandate of the Regulator</a:t>
            </a:r>
          </a:p>
        </p:txBody>
      </p:sp>
      <p:sp>
        <p:nvSpPr>
          <p:cNvPr id="114693" name="Rectangle 3"/>
          <p:cNvSpPr>
            <a:spLocks noChangeArrowheads="1"/>
          </p:cNvSpPr>
          <p:nvPr/>
        </p:nvSpPr>
        <p:spPr bwMode="auto">
          <a:xfrm>
            <a:off x="5435600" y="6335713"/>
            <a:ext cx="3959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100" b="1" dirty="0">
                <a:solidFill>
                  <a:schemeClr val="tx1"/>
                </a:solidFill>
                <a:latin typeface="Tahoma" panose="020B0604030504040204" pitchFamily="34" charset="0"/>
              </a:rPr>
              <a:t>Source:  ITU Trends in Telecomm Reform, 2012</a:t>
            </a: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700213"/>
          </a:xfrm>
        </p:spPr>
        <p:txBody>
          <a:bodyPr/>
          <a:lstStyle/>
          <a:p>
            <a:pPr eaLnBrk="1" hangingPunct="1">
              <a:defRPr/>
            </a:pPr>
            <a:r>
              <a:rPr lang="en-ZA" noProof="0" dirty="0">
                <a:latin typeface="Tahoma" pitchFamily="34" charset="0"/>
                <a:cs typeface="Tahoma" pitchFamily="34" charset="0"/>
              </a:rPr>
              <a:t>What does the regulator do?</a:t>
            </a:r>
            <a:br>
              <a:rPr lang="en-ZA" noProof="0" dirty="0">
                <a:latin typeface="Tahoma" pitchFamily="34" charset="0"/>
                <a:cs typeface="Tahoma" pitchFamily="34" charset="0"/>
              </a:rPr>
            </a:br>
            <a:r>
              <a:rPr lang="en-ZA" sz="800" noProof="0" dirty="0">
                <a:latin typeface="Tahoma" pitchFamily="34" charset="0"/>
                <a:cs typeface="Tahoma" pitchFamily="34" charset="0"/>
              </a:rPr>
              <a:t> </a:t>
            </a:r>
            <a:br>
              <a:rPr lang="en-ZA" noProof="0" dirty="0">
                <a:latin typeface="Tahoma" pitchFamily="34" charset="0"/>
                <a:cs typeface="Tahoma" pitchFamily="34" charset="0"/>
              </a:rPr>
            </a:br>
            <a:r>
              <a:rPr lang="en-ZA" noProof="0" dirty="0">
                <a:latin typeface="Tahoma" pitchFamily="34" charset="0"/>
                <a:cs typeface="Tahoma" pitchFamily="34" charset="0"/>
              </a:rPr>
              <a:t>Mandate of the Regulator</a:t>
            </a:r>
          </a:p>
        </p:txBody>
      </p:sp>
      <p:sp>
        <p:nvSpPr>
          <p:cNvPr id="116739" name="Footer Placeholder 3"/>
          <p:cNvSpPr txBox="1">
            <a:spLocks noGrp="1"/>
          </p:cNvSpPr>
          <p:nvPr/>
        </p:nvSpPr>
        <p:spPr bwMode="auto">
          <a:xfrm>
            <a:off x="3492500" y="6453188"/>
            <a:ext cx="56515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GB" altLang="en-US" sz="800" dirty="0">
                <a:solidFill>
                  <a:schemeClr val="tx1"/>
                </a:solidFill>
                <a:latin typeface="Tahoma" panose="020B0604030504040204" pitchFamily="34" charset="0"/>
              </a:rPr>
              <a:t>Licensed under a </a:t>
            </a:r>
            <a:r>
              <a:rPr lang="en-GB" altLang="en-US" sz="800" dirty="0">
                <a:solidFill>
                  <a:schemeClr val="tx2"/>
                </a:solidFill>
                <a:latin typeface="Tahoma" panose="020B0604030504040204" pitchFamily="34" charset="0"/>
                <a:hlinkClick r:id="rId3"/>
              </a:rPr>
              <a:t>Creative Commons Attribution NonCommercial NoDerivs 2.0 SA Licence</a:t>
            </a:r>
            <a:r>
              <a:rPr lang="en-GB" altLang="en-US" sz="2000" dirty="0">
                <a:solidFill>
                  <a:schemeClr val="tx2"/>
                </a:solidFill>
                <a:latin typeface="Times New Roman" panose="02020603050405020304" pitchFamily="18" charset="0"/>
              </a:rPr>
              <a:t> </a:t>
            </a:r>
          </a:p>
        </p:txBody>
      </p:sp>
      <p:pic>
        <p:nvPicPr>
          <p:cNvPr id="1167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1700213"/>
            <a:ext cx="894397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Text Box 3"/>
          <p:cNvSpPr txBox="1">
            <a:spLocks noChangeArrowheads="1"/>
          </p:cNvSpPr>
          <p:nvPr/>
        </p:nvSpPr>
        <p:spPr bwMode="auto">
          <a:xfrm>
            <a:off x="6516688" y="6308725"/>
            <a:ext cx="2592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600" dirty="0">
                <a:solidFill>
                  <a:schemeClr val="tx1"/>
                </a:solidFill>
                <a:latin typeface="Tahoma" panose="020B0604030504040204" pitchFamily="34" charset="0"/>
              </a:rPr>
              <a:t>Source:  ITU, 2011</a:t>
            </a:r>
            <a:endParaRPr lang="en-GB" altLang="en-US" sz="1600" dirty="0">
              <a:solidFill>
                <a:schemeClr val="tx1"/>
              </a:solidFill>
              <a:latin typeface="Tahoma" panose="020B0604030504040204" pitchFamily="34" charset="0"/>
            </a:endParaRPr>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2975"/>
            <a:ext cx="91440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9144000" cy="1196975"/>
          </a:xfrm>
        </p:spPr>
        <p:txBody>
          <a:bodyPr/>
          <a:lstStyle/>
          <a:p>
            <a:pPr eaLnBrk="1" hangingPunct="1">
              <a:defRPr/>
            </a:pPr>
            <a:r>
              <a:rPr lang="en-ZA" noProof="0" dirty="0">
                <a:latin typeface="Tahoma" pitchFamily="34" charset="0"/>
                <a:cs typeface="Tahoma" pitchFamily="34" charset="0"/>
              </a:rPr>
              <a:t>What does the regulator do?</a:t>
            </a:r>
          </a:p>
        </p:txBody>
      </p:sp>
      <p:sp>
        <p:nvSpPr>
          <p:cNvPr id="118788" name="Rectangle 3"/>
          <p:cNvSpPr>
            <a:spLocks noChangeArrowheads="1"/>
          </p:cNvSpPr>
          <p:nvPr/>
        </p:nvSpPr>
        <p:spPr bwMode="auto">
          <a:xfrm>
            <a:off x="5219700" y="6524625"/>
            <a:ext cx="3959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100" b="1" dirty="0">
                <a:solidFill>
                  <a:schemeClr val="tx1"/>
                </a:solidFill>
                <a:latin typeface="Tahoma" panose="020B0604030504040204" pitchFamily="34" charset="0"/>
              </a:rPr>
              <a:t>Source:  ITU Trends in Telecomm Reform, 2012 </a:t>
            </a:r>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Rectangle 15"/>
          <p:cNvSpPr>
            <a:spLocks noChangeArrowheads="1"/>
          </p:cNvSpPr>
          <p:nvPr/>
        </p:nvSpPr>
        <p:spPr bwMode="auto">
          <a:xfrm>
            <a:off x="7596188" y="0"/>
            <a:ext cx="1547812" cy="2420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61443" name="Rectangle 2"/>
          <p:cNvSpPr>
            <a:spLocks noGrp="1" noChangeArrowheads="1"/>
          </p:cNvSpPr>
          <p:nvPr>
            <p:ph type="title" idx="4294967295"/>
          </p:nvPr>
        </p:nvSpPr>
        <p:spPr>
          <a:xfrm>
            <a:off x="0" y="0"/>
            <a:ext cx="7620000" cy="1196975"/>
          </a:xfrm>
        </p:spPr>
        <p:txBody>
          <a:bodyPr/>
          <a:lstStyle/>
          <a:p>
            <a:pPr>
              <a:defRPr/>
            </a:pPr>
            <a:r>
              <a:rPr lang="en-ZA" noProof="0" dirty="0">
                <a:latin typeface="Tahoma" pitchFamily="34" charset="0"/>
              </a:rPr>
              <a:t>Styles of enforcement</a:t>
            </a:r>
          </a:p>
        </p:txBody>
      </p:sp>
      <p:sp>
        <p:nvSpPr>
          <p:cNvPr id="122884" name="AutoShape 3"/>
          <p:cNvSpPr>
            <a:spLocks noChangeArrowheads="1"/>
          </p:cNvSpPr>
          <p:nvPr/>
        </p:nvSpPr>
        <p:spPr bwMode="auto">
          <a:xfrm>
            <a:off x="179388" y="981075"/>
            <a:ext cx="7848600" cy="5256213"/>
          </a:xfrm>
          <a:prstGeom prst="triangle">
            <a:avLst>
              <a:gd name="adj" fmla="val 50000"/>
            </a:avLst>
          </a:prstGeom>
          <a:solidFill>
            <a:srgbClr val="FF5050"/>
          </a:solidFill>
          <a:ln w="9525">
            <a:solidFill>
              <a:schemeClr val="tx1"/>
            </a:solidFill>
            <a:miter lim="800000"/>
            <a:headEnd/>
            <a:tailEnd/>
          </a:ln>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122885" name="AutoShape 4"/>
          <p:cNvSpPr>
            <a:spLocks noChangeArrowheads="1"/>
          </p:cNvSpPr>
          <p:nvPr/>
        </p:nvSpPr>
        <p:spPr bwMode="auto">
          <a:xfrm rot="10800000">
            <a:off x="179388" y="3573463"/>
            <a:ext cx="7848600" cy="26638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n-GB" dirty="0"/>
          </a:p>
        </p:txBody>
      </p:sp>
      <p:sp>
        <p:nvSpPr>
          <p:cNvPr id="122886" name="AutoShape 5"/>
          <p:cNvSpPr>
            <a:spLocks noChangeArrowheads="1"/>
          </p:cNvSpPr>
          <p:nvPr/>
        </p:nvSpPr>
        <p:spPr bwMode="auto">
          <a:xfrm rot="10800000">
            <a:off x="900113" y="3068638"/>
            <a:ext cx="6408737" cy="2160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71 w 21600"/>
              <a:gd name="T13" fmla="*/ 4571 h 21600"/>
              <a:gd name="T14" fmla="*/ 17029 w 21600"/>
              <a:gd name="T15" fmla="*/ 17029 h 21600"/>
            </a:gdLst>
            <a:ahLst/>
            <a:cxnLst>
              <a:cxn ang="T8">
                <a:pos x="T0" y="T1"/>
              </a:cxn>
              <a:cxn ang="T9">
                <a:pos x="T2" y="T3"/>
              </a:cxn>
              <a:cxn ang="T10">
                <a:pos x="T4" y="T5"/>
              </a:cxn>
              <a:cxn ang="T11">
                <a:pos x="T6" y="T7"/>
              </a:cxn>
            </a:cxnLst>
            <a:rect l="T12" t="T13" r="T14" b="T15"/>
            <a:pathLst>
              <a:path w="21600" h="21600">
                <a:moveTo>
                  <a:pt x="0" y="0"/>
                </a:moveTo>
                <a:lnTo>
                  <a:pt x="5542" y="21600"/>
                </a:lnTo>
                <a:lnTo>
                  <a:pt x="16058" y="21600"/>
                </a:lnTo>
                <a:lnTo>
                  <a:pt x="21600" y="0"/>
                </a:lnTo>
                <a:lnTo>
                  <a:pt x="0" y="0"/>
                </a:lnTo>
                <a:close/>
              </a:path>
            </a:pathLst>
          </a:custGeom>
          <a:solidFill>
            <a:srgbClr val="FF9966"/>
          </a:solidFill>
          <a:ln w="9525">
            <a:solidFill>
              <a:schemeClr val="tx1"/>
            </a:solidFill>
            <a:miter lim="800000"/>
            <a:headEnd/>
            <a:tailEnd/>
          </a:ln>
        </p:spPr>
        <p:txBody>
          <a:bodyPr wrap="none" anchor="ctr"/>
          <a:lstStyle/>
          <a:p>
            <a:endParaRPr lang="en-GB" dirty="0"/>
          </a:p>
        </p:txBody>
      </p:sp>
      <p:sp>
        <p:nvSpPr>
          <p:cNvPr id="122887" name="AutoShape 6"/>
          <p:cNvSpPr>
            <a:spLocks noChangeArrowheads="1"/>
          </p:cNvSpPr>
          <p:nvPr/>
        </p:nvSpPr>
        <p:spPr bwMode="auto">
          <a:xfrm rot="10800000">
            <a:off x="1979613" y="2420938"/>
            <a:ext cx="4248150" cy="14398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99"/>
          </a:solidFill>
          <a:ln w="9525">
            <a:solidFill>
              <a:srgbClr val="FF0000"/>
            </a:solidFill>
            <a:miter lim="800000"/>
            <a:headEnd/>
            <a:tailEnd/>
          </a:ln>
        </p:spPr>
        <p:txBody>
          <a:bodyPr wrap="none" anchor="ctr"/>
          <a:lstStyle/>
          <a:p>
            <a:endParaRPr lang="en-GB" dirty="0"/>
          </a:p>
        </p:txBody>
      </p:sp>
      <p:sp>
        <p:nvSpPr>
          <p:cNvPr id="122888" name="Text Box 7"/>
          <p:cNvSpPr txBox="1">
            <a:spLocks noChangeArrowheads="1"/>
          </p:cNvSpPr>
          <p:nvPr/>
        </p:nvSpPr>
        <p:spPr bwMode="auto">
          <a:xfrm>
            <a:off x="3492500" y="1700213"/>
            <a:ext cx="1222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0"/>
              </a:spcBef>
              <a:buFontTx/>
              <a:buNone/>
            </a:pPr>
            <a:r>
              <a:rPr lang="en-ZA" altLang="en-US" sz="1600" dirty="0">
                <a:solidFill>
                  <a:schemeClr val="tx1"/>
                </a:solidFill>
                <a:latin typeface="Tahoma" panose="020B0604030504040204" pitchFamily="34" charset="0"/>
              </a:rPr>
              <a:t>Criminal</a:t>
            </a:r>
          </a:p>
          <a:p>
            <a:pPr algn="ctr" eaLnBrk="1" hangingPunct="1">
              <a:spcBef>
                <a:spcPct val="0"/>
              </a:spcBef>
              <a:buFontTx/>
              <a:buNone/>
            </a:pPr>
            <a:r>
              <a:rPr lang="en-ZA" altLang="en-US" sz="1600" dirty="0">
                <a:solidFill>
                  <a:schemeClr val="tx1"/>
                </a:solidFill>
                <a:latin typeface="Tahoma" panose="020B0604030504040204" pitchFamily="34" charset="0"/>
              </a:rPr>
              <a:t>Prosecution</a:t>
            </a:r>
          </a:p>
        </p:txBody>
      </p:sp>
      <p:sp>
        <p:nvSpPr>
          <p:cNvPr id="122889" name="Text Box 8"/>
          <p:cNvSpPr txBox="1">
            <a:spLocks noChangeArrowheads="1"/>
          </p:cNvSpPr>
          <p:nvPr/>
        </p:nvSpPr>
        <p:spPr bwMode="auto">
          <a:xfrm>
            <a:off x="2843213" y="2924175"/>
            <a:ext cx="26114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0"/>
              </a:spcBef>
              <a:buFontTx/>
              <a:buNone/>
            </a:pPr>
            <a:r>
              <a:rPr lang="en-ZA" altLang="en-US" sz="1600" dirty="0">
                <a:solidFill>
                  <a:schemeClr val="tx1"/>
                </a:solidFill>
                <a:latin typeface="Tahoma" panose="020B0604030504040204" pitchFamily="34" charset="0"/>
              </a:rPr>
              <a:t>Notices:  </a:t>
            </a:r>
          </a:p>
          <a:p>
            <a:pPr algn="ctr" eaLnBrk="1" hangingPunct="1">
              <a:spcBef>
                <a:spcPct val="0"/>
              </a:spcBef>
              <a:buFontTx/>
              <a:buNone/>
            </a:pPr>
            <a:r>
              <a:rPr lang="en-ZA" altLang="en-US" sz="1600" dirty="0">
                <a:solidFill>
                  <a:schemeClr val="tx1"/>
                </a:solidFill>
                <a:latin typeface="Tahoma" panose="020B0604030504040204" pitchFamily="34" charset="0"/>
              </a:rPr>
              <a:t>Improvement &amp; prohibition</a:t>
            </a:r>
          </a:p>
        </p:txBody>
      </p:sp>
      <p:sp>
        <p:nvSpPr>
          <p:cNvPr id="122890" name="Text Box 9"/>
          <p:cNvSpPr txBox="1">
            <a:spLocks noChangeArrowheads="1"/>
          </p:cNvSpPr>
          <p:nvPr/>
        </p:nvSpPr>
        <p:spPr bwMode="auto">
          <a:xfrm>
            <a:off x="2987675" y="4292600"/>
            <a:ext cx="2519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0"/>
              </a:spcBef>
              <a:buFontTx/>
              <a:buNone/>
            </a:pPr>
            <a:r>
              <a:rPr lang="en-ZA" altLang="en-US" sz="1600" dirty="0">
                <a:solidFill>
                  <a:schemeClr val="tx1"/>
                </a:solidFill>
                <a:latin typeface="Tahoma" panose="020B0604030504040204" pitchFamily="34" charset="0"/>
              </a:rPr>
              <a:t>Warnings:  infractions,</a:t>
            </a:r>
          </a:p>
          <a:p>
            <a:pPr algn="ctr" eaLnBrk="1" hangingPunct="1">
              <a:spcBef>
                <a:spcPct val="0"/>
              </a:spcBef>
              <a:buFontTx/>
              <a:buNone/>
            </a:pPr>
            <a:r>
              <a:rPr lang="en-ZA" altLang="en-US" sz="1600" dirty="0">
                <a:solidFill>
                  <a:schemeClr val="tx1"/>
                </a:solidFill>
                <a:latin typeface="Tahoma" panose="020B0604030504040204" pitchFamily="34" charset="0"/>
              </a:rPr>
              <a:t>Written &amp; verbal warnings</a:t>
            </a:r>
          </a:p>
        </p:txBody>
      </p:sp>
      <p:sp>
        <p:nvSpPr>
          <p:cNvPr id="122891" name="Text Box 10"/>
          <p:cNvSpPr txBox="1">
            <a:spLocks noChangeArrowheads="1"/>
          </p:cNvSpPr>
          <p:nvPr/>
        </p:nvSpPr>
        <p:spPr bwMode="auto">
          <a:xfrm>
            <a:off x="1763713" y="5445125"/>
            <a:ext cx="472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algn="ctr" eaLnBrk="1" hangingPunct="1">
              <a:spcBef>
                <a:spcPct val="0"/>
              </a:spcBef>
              <a:buFontTx/>
              <a:buNone/>
            </a:pPr>
            <a:r>
              <a:rPr lang="en-ZA" altLang="en-US" sz="1600" dirty="0">
                <a:solidFill>
                  <a:schemeClr val="tx1"/>
                </a:solidFill>
                <a:latin typeface="Tahoma" panose="020B0604030504040204" pitchFamily="34" charset="0"/>
              </a:rPr>
              <a:t>Persuasion:  shaming, deadlines, photographic</a:t>
            </a:r>
          </a:p>
          <a:p>
            <a:pPr algn="ctr" eaLnBrk="1" hangingPunct="1">
              <a:spcBef>
                <a:spcPct val="0"/>
              </a:spcBef>
              <a:buFontTx/>
              <a:buNone/>
            </a:pPr>
            <a:r>
              <a:rPr lang="en-ZA" altLang="en-US" sz="1600" dirty="0">
                <a:solidFill>
                  <a:schemeClr val="tx1"/>
                </a:solidFill>
                <a:latin typeface="Tahoma" panose="020B0604030504040204" pitchFamily="34" charset="0"/>
              </a:rPr>
              <a:t>evidence, dramatic techniques, education &amp; advice</a:t>
            </a:r>
          </a:p>
        </p:txBody>
      </p:sp>
      <p:sp>
        <p:nvSpPr>
          <p:cNvPr id="122892" name="Text Box 11"/>
          <p:cNvSpPr txBox="1">
            <a:spLocks noChangeArrowheads="1"/>
          </p:cNvSpPr>
          <p:nvPr/>
        </p:nvSpPr>
        <p:spPr bwMode="auto">
          <a:xfrm>
            <a:off x="231775" y="1271588"/>
            <a:ext cx="25511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3600" b="1" dirty="0">
                <a:solidFill>
                  <a:schemeClr val="tx1"/>
                </a:solidFill>
                <a:latin typeface="Tahoma" panose="020B0604030504040204" pitchFamily="34" charset="0"/>
              </a:rPr>
              <a:t>Sanctions </a:t>
            </a:r>
          </a:p>
          <a:p>
            <a:pPr eaLnBrk="1" hangingPunct="1">
              <a:spcBef>
                <a:spcPct val="0"/>
              </a:spcBef>
              <a:buFontTx/>
              <a:buNone/>
            </a:pPr>
            <a:r>
              <a:rPr lang="en-ZA" altLang="en-US" sz="3600" b="1" dirty="0">
                <a:solidFill>
                  <a:schemeClr val="tx1"/>
                </a:solidFill>
                <a:latin typeface="Tahoma" panose="020B0604030504040204" pitchFamily="34" charset="0"/>
              </a:rPr>
              <a:t>Pyramid</a:t>
            </a:r>
            <a:r>
              <a:rPr lang="en-ZA" altLang="en-US" b="1" dirty="0">
                <a:solidFill>
                  <a:schemeClr val="tx1"/>
                </a:solidFill>
                <a:latin typeface="Tahoma" panose="020B0604030504040204" pitchFamily="34" charset="0"/>
              </a:rPr>
              <a:t> </a:t>
            </a:r>
            <a:r>
              <a:rPr lang="en-ZA" altLang="en-US" sz="2400" dirty="0">
                <a:solidFill>
                  <a:schemeClr val="tx1"/>
                </a:solidFill>
                <a:latin typeface="Tahoma" panose="020B0604030504040204" pitchFamily="34" charset="0"/>
              </a:rPr>
              <a:t> </a:t>
            </a:r>
          </a:p>
          <a:p>
            <a:pPr eaLnBrk="1" hangingPunct="1">
              <a:spcBef>
                <a:spcPct val="0"/>
              </a:spcBef>
              <a:buFontTx/>
              <a:buNone/>
            </a:pPr>
            <a:r>
              <a:rPr lang="en-ZA" altLang="en-US" sz="2400" dirty="0">
                <a:solidFill>
                  <a:schemeClr val="tx1"/>
                </a:solidFill>
                <a:latin typeface="Tahoma" panose="020B0604030504040204" pitchFamily="34" charset="0"/>
              </a:rPr>
              <a:t>(Hutter)</a:t>
            </a:r>
            <a:r>
              <a:rPr lang="en-ZA" altLang="en-US" sz="2400" dirty="0">
                <a:solidFill>
                  <a:schemeClr val="tx1"/>
                </a:solidFill>
                <a:latin typeface="Times New Roman" panose="02020603050405020304" pitchFamily="18" charset="0"/>
              </a:rPr>
              <a:t> </a:t>
            </a:r>
          </a:p>
        </p:txBody>
      </p:sp>
      <p:sp>
        <p:nvSpPr>
          <p:cNvPr id="122893" name="AutoShape 12"/>
          <p:cNvSpPr>
            <a:spLocks noChangeArrowheads="1"/>
          </p:cNvSpPr>
          <p:nvPr/>
        </p:nvSpPr>
        <p:spPr bwMode="auto">
          <a:xfrm>
            <a:off x="6804025" y="1196975"/>
            <a:ext cx="504825" cy="5184775"/>
          </a:xfrm>
          <a:prstGeom prst="upArrow">
            <a:avLst>
              <a:gd name="adj1" fmla="val 50000"/>
              <a:gd name="adj2" fmla="val 256761"/>
            </a:avLst>
          </a:prstGeom>
          <a:solidFill>
            <a:srgbClr val="CC3300"/>
          </a:solidFill>
          <a:ln w="9525">
            <a:solidFill>
              <a:schemeClr val="tx1"/>
            </a:solidFill>
            <a:miter lim="800000"/>
            <a:headEnd/>
            <a:tailEnd/>
          </a:ln>
        </p:spPr>
        <p:txBody>
          <a:bodyPr vert="eaVert"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
        <p:nvSpPr>
          <p:cNvPr id="122894" name="Text Box 13"/>
          <p:cNvSpPr txBox="1">
            <a:spLocks noChangeArrowheads="1"/>
          </p:cNvSpPr>
          <p:nvPr/>
        </p:nvSpPr>
        <p:spPr bwMode="auto">
          <a:xfrm rot="-5400000">
            <a:off x="6417469" y="3744119"/>
            <a:ext cx="1223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400" dirty="0">
                <a:solidFill>
                  <a:srgbClr val="FFFF00"/>
                </a:solidFill>
                <a:latin typeface="Tahoma" panose="020B0604030504040204" pitchFamily="34" charset="0"/>
              </a:rPr>
              <a:t>Intrusiveness</a:t>
            </a:r>
          </a:p>
        </p:txBody>
      </p:sp>
      <p:pic>
        <p:nvPicPr>
          <p:cNvPr id="122895" name="Picture 14" descr="p2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31800"/>
            <a:ext cx="16192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0"/>
            <a:ext cx="7620000" cy="1484313"/>
          </a:xfrm>
        </p:spPr>
        <p:txBody>
          <a:bodyPr/>
          <a:lstStyle/>
          <a:p>
            <a:pPr>
              <a:defRPr/>
            </a:pPr>
            <a:r>
              <a:rPr lang="en-ZA" noProof="0" dirty="0">
                <a:latin typeface="Tahoma" pitchFamily="34" charset="0"/>
              </a:rPr>
              <a:t>Rules &amp; enforcement</a:t>
            </a:r>
          </a:p>
        </p:txBody>
      </p:sp>
      <p:sp>
        <p:nvSpPr>
          <p:cNvPr id="124931" name="Rectangle 3"/>
          <p:cNvSpPr>
            <a:spLocks noGrp="1" noChangeArrowheads="1"/>
          </p:cNvSpPr>
          <p:nvPr>
            <p:ph type="body" idx="4294967295"/>
          </p:nvPr>
        </p:nvSpPr>
        <p:spPr>
          <a:xfrm>
            <a:off x="179388" y="1268413"/>
            <a:ext cx="7488237" cy="4903787"/>
          </a:xfrm>
        </p:spPr>
        <p:txBody>
          <a:bodyPr/>
          <a:lstStyle/>
          <a:p>
            <a:pPr>
              <a:lnSpc>
                <a:spcPct val="80000"/>
              </a:lnSpc>
            </a:pPr>
            <a:r>
              <a:rPr lang="en-ZA" altLang="en-US" sz="2000" noProof="0" dirty="0">
                <a:latin typeface="Tahoma" panose="020B0604030504040204" pitchFamily="34" charset="0"/>
              </a:rPr>
              <a:t>Rules appropriate to regulatory strategy and degree of enforcement </a:t>
            </a:r>
            <a:r>
              <a:rPr lang="en-ZA" altLang="en-US" sz="2000" dirty="0">
                <a:latin typeface="Tahoma" panose="020B0604030504040204" pitchFamily="34" charset="0"/>
              </a:rPr>
              <a:t>needed</a:t>
            </a:r>
            <a:r>
              <a:rPr lang="en-ZA" altLang="en-US" sz="2000" noProof="0" dirty="0">
                <a:latin typeface="Tahoma" panose="020B0604030504040204" pitchFamily="34" charset="0"/>
              </a:rPr>
              <a:t>  (eg prosecution vs guidelines)</a:t>
            </a:r>
          </a:p>
          <a:p>
            <a:pPr>
              <a:lnSpc>
                <a:spcPct val="80000"/>
              </a:lnSpc>
            </a:pPr>
            <a:r>
              <a:rPr lang="en-ZA" altLang="en-US" sz="2000" noProof="0" dirty="0">
                <a:latin typeface="Tahoma" panose="020B0604030504040204" pitchFamily="34" charset="0"/>
              </a:rPr>
              <a:t>Analyse:</a:t>
            </a:r>
          </a:p>
          <a:p>
            <a:pPr lvl="1">
              <a:lnSpc>
                <a:spcPct val="80000"/>
              </a:lnSpc>
            </a:pPr>
            <a:r>
              <a:rPr lang="en-ZA" altLang="en-US" sz="1700" noProof="0" dirty="0">
                <a:latin typeface="Tahoma" panose="020B0604030504040204" pitchFamily="34" charset="0"/>
              </a:rPr>
              <a:t>Subject of regulation (well-intentioned, well-informed vs ill-intentioned, ill-informed etc)</a:t>
            </a:r>
          </a:p>
          <a:p>
            <a:pPr lvl="1">
              <a:lnSpc>
                <a:spcPct val="80000"/>
              </a:lnSpc>
            </a:pPr>
            <a:r>
              <a:rPr lang="en-ZA" altLang="en-US" sz="1700" noProof="0" dirty="0">
                <a:latin typeface="Tahoma" panose="020B0604030504040204" pitchFamily="34" charset="0"/>
              </a:rPr>
              <a:t>What behaviour is the subject of regulation?</a:t>
            </a:r>
          </a:p>
          <a:p>
            <a:pPr lvl="1">
              <a:lnSpc>
                <a:spcPct val="80000"/>
              </a:lnSpc>
            </a:pPr>
            <a:r>
              <a:rPr lang="en-ZA" altLang="en-US" sz="1700" noProof="0" dirty="0">
                <a:latin typeface="Tahoma" panose="020B0604030504040204" pitchFamily="34" charset="0"/>
              </a:rPr>
              <a:t>Who is the responsible party?</a:t>
            </a:r>
          </a:p>
          <a:p>
            <a:pPr lvl="1">
              <a:lnSpc>
                <a:spcPct val="80000"/>
              </a:lnSpc>
            </a:pPr>
            <a:r>
              <a:rPr lang="en-ZA" altLang="en-US" sz="1700" noProof="0" dirty="0">
                <a:latin typeface="Tahoma" panose="020B0604030504040204" pitchFamily="34" charset="0"/>
              </a:rPr>
              <a:t>What is the appropriate enforcement strategy?</a:t>
            </a:r>
          </a:p>
          <a:p>
            <a:pPr lvl="1">
              <a:lnSpc>
                <a:spcPct val="80000"/>
              </a:lnSpc>
            </a:pPr>
            <a:r>
              <a:rPr lang="en-ZA" altLang="en-US" sz="1700" noProof="0" dirty="0">
                <a:latin typeface="Tahoma" panose="020B0604030504040204" pitchFamily="34" charset="0"/>
              </a:rPr>
              <a:t>What rules are complementary?</a:t>
            </a:r>
          </a:p>
          <a:p>
            <a:pPr>
              <a:lnSpc>
                <a:spcPct val="80000"/>
              </a:lnSpc>
            </a:pPr>
            <a:r>
              <a:rPr lang="en-ZA" altLang="en-US" sz="2000" noProof="0" dirty="0">
                <a:latin typeface="Tahoma" panose="020B0604030504040204" pitchFamily="34" charset="0"/>
              </a:rPr>
              <a:t>Problem of </a:t>
            </a:r>
            <a:r>
              <a:rPr lang="en-ZA" altLang="en-US" sz="2000" b="1" noProof="0" dirty="0">
                <a:latin typeface="Tahoma" panose="020B0604030504040204" pitchFamily="34" charset="0"/>
              </a:rPr>
              <a:t>‘creative compliance’</a:t>
            </a:r>
            <a:r>
              <a:rPr lang="en-ZA" altLang="en-US" sz="2000" noProof="0" dirty="0">
                <a:latin typeface="Tahoma" panose="020B0604030504040204" pitchFamily="34" charset="0"/>
              </a:rPr>
              <a:t>  -  adhere to rules by circumventing their scope to breach their spirit</a:t>
            </a:r>
          </a:p>
          <a:p>
            <a:pPr>
              <a:lnSpc>
                <a:spcPct val="80000"/>
              </a:lnSpc>
            </a:pPr>
            <a:r>
              <a:rPr lang="en-ZA" altLang="en-US" sz="2000" noProof="0" dirty="0">
                <a:latin typeface="Tahoma" panose="020B0604030504040204" pitchFamily="34" charset="0"/>
              </a:rPr>
              <a:t>Problem of over-inclusiveness (and under-inclusiveness)</a:t>
            </a:r>
          </a:p>
          <a:p>
            <a:pPr lvl="1">
              <a:lnSpc>
                <a:spcPct val="80000"/>
              </a:lnSpc>
            </a:pPr>
            <a:r>
              <a:rPr lang="en-ZA" altLang="en-US" sz="1700" noProof="0" dirty="0">
                <a:latin typeface="Tahoma" panose="020B0604030504040204" pitchFamily="34" charset="0"/>
              </a:rPr>
              <a:t>Regulators tend to over-regulate</a:t>
            </a:r>
          </a:p>
          <a:p>
            <a:pPr lvl="1">
              <a:lnSpc>
                <a:spcPct val="80000"/>
              </a:lnSpc>
            </a:pPr>
            <a:r>
              <a:rPr lang="en-ZA" altLang="en-US" sz="1700" noProof="0" dirty="0">
                <a:latin typeface="Tahoma" panose="020B0604030504040204" pitchFamily="34" charset="0"/>
              </a:rPr>
              <a:t>Compare these formulations:</a:t>
            </a:r>
          </a:p>
          <a:p>
            <a:pPr lvl="1">
              <a:lnSpc>
                <a:spcPct val="80000"/>
              </a:lnSpc>
              <a:buFontTx/>
              <a:buAutoNum type="arabicPeriod"/>
            </a:pPr>
            <a:r>
              <a:rPr lang="en-ZA" altLang="en-US" sz="1600" noProof="0" dirty="0">
                <a:latin typeface="Tahoma" panose="020B0604030504040204" pitchFamily="34" charset="0"/>
              </a:rPr>
              <a:t>No person over 60 may pilot a commercial aircraft</a:t>
            </a:r>
          </a:p>
          <a:p>
            <a:pPr lvl="1">
              <a:lnSpc>
                <a:spcPct val="80000"/>
              </a:lnSpc>
              <a:buFontTx/>
              <a:buAutoNum type="arabicPeriod"/>
            </a:pPr>
            <a:r>
              <a:rPr lang="en-ZA" altLang="en-US" sz="1600" noProof="0" dirty="0">
                <a:latin typeface="Tahoma" panose="020B0604030504040204" pitchFamily="34" charset="0"/>
              </a:rPr>
              <a:t>No person posing an unreasonable risk of an accident may pilot a commercial aircraft</a:t>
            </a:r>
          </a:p>
          <a:p>
            <a:pPr lvl="1">
              <a:lnSpc>
                <a:spcPct val="80000"/>
              </a:lnSpc>
              <a:buFontTx/>
              <a:buAutoNum type="arabicPeriod"/>
            </a:pPr>
            <a:r>
              <a:rPr lang="en-ZA" altLang="en-US" sz="1600" noProof="0" dirty="0">
                <a:latin typeface="Tahoma" panose="020B0604030504040204" pitchFamily="34" charset="0"/>
              </a:rPr>
              <a:t>No person falling within the following categories may pilot a commercial aircraft   (tables of age, blood-pressure, flying experience etc)</a:t>
            </a:r>
          </a:p>
        </p:txBody>
      </p:sp>
      <p:sp>
        <p:nvSpPr>
          <p:cNvPr id="124932" name="Text Box 4"/>
          <p:cNvSpPr txBox="1">
            <a:spLocks noChangeArrowheads="1"/>
          </p:cNvSpPr>
          <p:nvPr/>
        </p:nvSpPr>
        <p:spPr bwMode="auto">
          <a:xfrm>
            <a:off x="5003800" y="6237288"/>
            <a:ext cx="2980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600" dirty="0">
                <a:solidFill>
                  <a:schemeClr val="tx1"/>
                </a:solidFill>
                <a:latin typeface="Tahoma" panose="020B0604030504040204" pitchFamily="34" charset="0"/>
              </a:rPr>
              <a:t>Source:  Baldwin &amp; Cave, 2012</a:t>
            </a:r>
          </a:p>
        </p:txBody>
      </p:sp>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0"/>
            <a:ext cx="7620000" cy="1484313"/>
          </a:xfrm>
        </p:spPr>
        <p:txBody>
          <a:bodyPr/>
          <a:lstStyle/>
          <a:p>
            <a:pPr>
              <a:defRPr/>
            </a:pPr>
            <a:r>
              <a:rPr lang="en-ZA" noProof="0" dirty="0">
                <a:latin typeface="Tahoma" pitchFamily="34" charset="0"/>
              </a:rPr>
              <a:t>Enforcement:</a:t>
            </a:r>
            <a:br>
              <a:rPr lang="en-ZA" noProof="0" dirty="0">
                <a:latin typeface="Tahoma" pitchFamily="34" charset="0"/>
              </a:rPr>
            </a:br>
            <a:r>
              <a:rPr lang="en-ZA" noProof="0" dirty="0">
                <a:latin typeface="Tahoma" pitchFamily="34" charset="0"/>
              </a:rPr>
              <a:t>when to intervene</a:t>
            </a:r>
          </a:p>
        </p:txBody>
      </p:sp>
      <p:sp>
        <p:nvSpPr>
          <p:cNvPr id="126979" name="Rectangle 3"/>
          <p:cNvSpPr>
            <a:spLocks noGrp="1" noChangeArrowheads="1"/>
          </p:cNvSpPr>
          <p:nvPr>
            <p:ph type="body" idx="4294967295"/>
          </p:nvPr>
        </p:nvSpPr>
        <p:spPr>
          <a:xfrm>
            <a:off x="179388" y="1773238"/>
            <a:ext cx="7705725" cy="4398962"/>
          </a:xfrm>
        </p:spPr>
        <p:txBody>
          <a:bodyPr/>
          <a:lstStyle/>
          <a:p>
            <a:pPr>
              <a:lnSpc>
                <a:spcPct val="80000"/>
              </a:lnSpc>
            </a:pPr>
            <a:r>
              <a:rPr lang="en-ZA" altLang="en-US" sz="2700" b="1" noProof="0" dirty="0">
                <a:latin typeface="Tahoma" panose="020B0604030504040204" pitchFamily="34" charset="0"/>
              </a:rPr>
              <a:t>Preventive Intervention</a:t>
            </a:r>
            <a:r>
              <a:rPr lang="en-ZA" altLang="en-US" sz="2700" noProof="0" dirty="0">
                <a:latin typeface="Tahoma" panose="020B0604030504040204" pitchFamily="34" charset="0"/>
              </a:rPr>
              <a:t>  (ex ante)</a:t>
            </a:r>
          </a:p>
          <a:p>
            <a:pPr lvl="1">
              <a:lnSpc>
                <a:spcPct val="80000"/>
              </a:lnSpc>
            </a:pPr>
            <a:r>
              <a:rPr lang="en-ZA" altLang="en-US" sz="2200" noProof="0" dirty="0">
                <a:latin typeface="Tahoma" panose="020B0604030504040204" pitchFamily="34" charset="0"/>
              </a:rPr>
              <a:t>Where impact of transgression is significant</a:t>
            </a:r>
          </a:p>
          <a:p>
            <a:pPr lvl="1">
              <a:lnSpc>
                <a:spcPct val="80000"/>
              </a:lnSpc>
            </a:pPr>
            <a:r>
              <a:rPr lang="en-ZA" altLang="en-US" sz="2200" noProof="0" dirty="0">
                <a:latin typeface="Tahoma" panose="020B0604030504040204" pitchFamily="34" charset="0"/>
              </a:rPr>
              <a:t>Where ex post intervention is costly</a:t>
            </a:r>
          </a:p>
          <a:p>
            <a:pPr lvl="1">
              <a:lnSpc>
                <a:spcPct val="80000"/>
              </a:lnSpc>
            </a:pPr>
            <a:r>
              <a:rPr lang="en-ZA" altLang="en-US" sz="2200" noProof="0" dirty="0">
                <a:latin typeface="Tahoma" panose="020B0604030504040204" pitchFamily="34" charset="0"/>
              </a:rPr>
              <a:t>Can be restricted by informational difficulties</a:t>
            </a:r>
          </a:p>
          <a:p>
            <a:pPr>
              <a:lnSpc>
                <a:spcPct val="80000"/>
              </a:lnSpc>
            </a:pPr>
            <a:r>
              <a:rPr lang="en-ZA" altLang="en-US" sz="2600" b="1" noProof="0" dirty="0">
                <a:latin typeface="Tahoma" panose="020B0604030504040204" pitchFamily="34" charset="0"/>
              </a:rPr>
              <a:t>Act-based Intervention</a:t>
            </a:r>
            <a:r>
              <a:rPr lang="en-ZA" altLang="en-US" sz="2600" noProof="0" dirty="0">
                <a:latin typeface="Tahoma" panose="020B0604030504040204" pitchFamily="34" charset="0"/>
              </a:rPr>
              <a:t>  (ex post)</a:t>
            </a:r>
          </a:p>
          <a:p>
            <a:pPr lvl="1">
              <a:lnSpc>
                <a:spcPct val="80000"/>
              </a:lnSpc>
            </a:pPr>
            <a:r>
              <a:rPr lang="en-ZA" altLang="en-US" sz="2200" noProof="0" dirty="0">
                <a:latin typeface="Tahoma" panose="020B0604030504040204" pitchFamily="34" charset="0"/>
              </a:rPr>
              <a:t>Where enforcement costs or informational difficulties prevent earlier intervention</a:t>
            </a:r>
          </a:p>
          <a:p>
            <a:pPr>
              <a:lnSpc>
                <a:spcPct val="80000"/>
              </a:lnSpc>
            </a:pPr>
            <a:r>
              <a:rPr lang="en-ZA" altLang="en-US" sz="2600" b="1" noProof="0" dirty="0">
                <a:latin typeface="Tahoma" panose="020B0604030504040204" pitchFamily="34" charset="0"/>
              </a:rPr>
              <a:t>Harm-based Intervention</a:t>
            </a:r>
            <a:r>
              <a:rPr lang="en-ZA" altLang="en-US" sz="2600" noProof="0" dirty="0">
                <a:latin typeface="Tahoma" panose="020B0604030504040204" pitchFamily="34" charset="0"/>
              </a:rPr>
              <a:t>  (ex post)</a:t>
            </a:r>
          </a:p>
          <a:p>
            <a:pPr lvl="1">
              <a:lnSpc>
                <a:spcPct val="80000"/>
              </a:lnSpc>
            </a:pPr>
            <a:r>
              <a:rPr lang="en-ZA" altLang="en-US" sz="2200" noProof="0" dirty="0">
                <a:latin typeface="Tahoma" panose="020B0604030504040204" pitchFamily="34" charset="0"/>
              </a:rPr>
              <a:t>Where enforcement costs or informational difficulties prevent earlier intervention</a:t>
            </a:r>
          </a:p>
          <a:p>
            <a:pPr lvl="1">
              <a:lnSpc>
                <a:spcPct val="80000"/>
              </a:lnSpc>
            </a:pPr>
            <a:endParaRPr lang="en-ZA" altLang="en-US" sz="900" noProof="0" dirty="0">
              <a:latin typeface="Tahoma" panose="020B0604030504040204" pitchFamily="34" charset="0"/>
            </a:endParaRPr>
          </a:p>
          <a:p>
            <a:pPr>
              <a:lnSpc>
                <a:spcPct val="80000"/>
              </a:lnSpc>
            </a:pPr>
            <a:r>
              <a:rPr lang="en-ZA" altLang="en-US" sz="2600" noProof="0" dirty="0">
                <a:latin typeface="Tahoma" panose="020B0604030504040204" pitchFamily="34" charset="0"/>
              </a:rPr>
              <a:t>Degree &amp; severity of sanction in each case?</a:t>
            </a:r>
          </a:p>
          <a:p>
            <a:pPr>
              <a:lnSpc>
                <a:spcPct val="80000"/>
              </a:lnSpc>
            </a:pPr>
            <a:r>
              <a:rPr lang="en-ZA" altLang="en-US" sz="2600" noProof="0" dirty="0">
                <a:latin typeface="Tahoma" panose="020B0604030504040204" pitchFamily="34" charset="0"/>
              </a:rPr>
              <a:t>Examples from ICT sector?</a:t>
            </a:r>
          </a:p>
        </p:txBody>
      </p:sp>
      <p:sp>
        <p:nvSpPr>
          <p:cNvPr id="126980" name="Text Box 4"/>
          <p:cNvSpPr txBox="1">
            <a:spLocks noChangeArrowheads="1"/>
          </p:cNvSpPr>
          <p:nvPr/>
        </p:nvSpPr>
        <p:spPr bwMode="auto">
          <a:xfrm>
            <a:off x="5003800" y="6237288"/>
            <a:ext cx="2955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600" dirty="0">
                <a:solidFill>
                  <a:schemeClr val="tx1"/>
                </a:solidFill>
                <a:latin typeface="Tahoma" panose="020B0604030504040204" pitchFamily="34" charset="0"/>
              </a:rPr>
              <a:t>Source:  Baldwin &amp; Cave, 1999</a:t>
            </a:r>
          </a:p>
        </p:txBody>
      </p:sp>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0"/>
            <a:ext cx="7620000" cy="1484313"/>
          </a:xfrm>
        </p:spPr>
        <p:txBody>
          <a:bodyPr/>
          <a:lstStyle/>
          <a:p>
            <a:pPr>
              <a:defRPr/>
            </a:pPr>
            <a:r>
              <a:rPr lang="en-ZA" noProof="0" dirty="0">
                <a:latin typeface="Tahoma" pitchFamily="34" charset="0"/>
              </a:rPr>
              <a:t>How much to enforce</a:t>
            </a:r>
          </a:p>
        </p:txBody>
      </p:sp>
      <p:sp>
        <p:nvSpPr>
          <p:cNvPr id="131075" name="Rectangle 3"/>
          <p:cNvSpPr>
            <a:spLocks noGrp="1" noChangeArrowheads="1"/>
          </p:cNvSpPr>
          <p:nvPr>
            <p:ph type="body" idx="4294967295"/>
          </p:nvPr>
        </p:nvSpPr>
        <p:spPr>
          <a:xfrm>
            <a:off x="179388" y="1557338"/>
            <a:ext cx="7705725" cy="4751387"/>
          </a:xfrm>
        </p:spPr>
        <p:txBody>
          <a:bodyPr/>
          <a:lstStyle/>
          <a:p>
            <a:pPr>
              <a:lnSpc>
                <a:spcPct val="80000"/>
              </a:lnSpc>
            </a:pPr>
            <a:r>
              <a:rPr lang="en-ZA" altLang="en-US" sz="2000" noProof="0" dirty="0">
                <a:latin typeface="Tahoma" panose="020B0604030504040204" pitchFamily="34" charset="0"/>
              </a:rPr>
              <a:t>Perfect compliance is not possible</a:t>
            </a:r>
          </a:p>
          <a:p>
            <a:pPr>
              <a:lnSpc>
                <a:spcPct val="80000"/>
              </a:lnSpc>
            </a:pPr>
            <a:r>
              <a:rPr lang="en-ZA" altLang="en-US" sz="2000" noProof="0" dirty="0">
                <a:latin typeface="Tahoma" panose="020B0604030504040204" pitchFamily="34" charset="0"/>
              </a:rPr>
              <a:t>Enforcement costs proportional to level of compliance</a:t>
            </a:r>
          </a:p>
          <a:p>
            <a:pPr>
              <a:lnSpc>
                <a:spcPct val="80000"/>
              </a:lnSpc>
            </a:pPr>
            <a:r>
              <a:rPr lang="en-ZA" altLang="en-US" sz="2000" noProof="0" dirty="0">
                <a:latin typeface="Tahoma" panose="020B0604030504040204" pitchFamily="34" charset="0"/>
              </a:rPr>
              <a:t>Ensure costs of enforcement don’t exceed benefit to society</a:t>
            </a:r>
          </a:p>
          <a:p>
            <a:pPr>
              <a:lnSpc>
                <a:spcPct val="80000"/>
              </a:lnSpc>
            </a:pPr>
            <a:r>
              <a:rPr lang="en-ZA" altLang="en-US" sz="2000" noProof="0" dirty="0">
                <a:latin typeface="Tahoma" panose="020B0604030504040204" pitchFamily="34" charset="0"/>
              </a:rPr>
              <a:t>Costs include:</a:t>
            </a:r>
          </a:p>
          <a:p>
            <a:pPr lvl="1">
              <a:lnSpc>
                <a:spcPct val="80000"/>
              </a:lnSpc>
            </a:pPr>
            <a:r>
              <a:rPr lang="en-ZA" altLang="en-US" sz="1800" noProof="0" dirty="0">
                <a:latin typeface="Tahoma" panose="020B0604030504040204" pitchFamily="34" charset="0"/>
              </a:rPr>
              <a:t>Cost of agency monitoring</a:t>
            </a:r>
          </a:p>
          <a:p>
            <a:pPr lvl="1">
              <a:lnSpc>
                <a:spcPct val="80000"/>
              </a:lnSpc>
            </a:pPr>
            <a:r>
              <a:rPr lang="en-ZA" altLang="en-US" sz="1800" noProof="0" dirty="0">
                <a:latin typeface="Tahoma" panose="020B0604030504040204" pitchFamily="34" charset="0"/>
              </a:rPr>
              <a:t>Costs of litigation</a:t>
            </a:r>
          </a:p>
          <a:p>
            <a:pPr lvl="2">
              <a:lnSpc>
                <a:spcPct val="80000"/>
              </a:lnSpc>
              <a:buFontTx/>
              <a:buNone/>
            </a:pPr>
            <a:r>
              <a:rPr lang="en-ZA" altLang="en-US" sz="1600" noProof="0" dirty="0">
                <a:latin typeface="Tahoma" panose="020B0604030504040204" pitchFamily="34" charset="0"/>
              </a:rPr>
              <a:t>(prosecution &amp; defence)</a:t>
            </a:r>
          </a:p>
          <a:p>
            <a:pPr lvl="1">
              <a:lnSpc>
                <a:spcPct val="80000"/>
              </a:lnSpc>
            </a:pPr>
            <a:r>
              <a:rPr lang="en-ZA" altLang="en-US" sz="1800" noProof="0" dirty="0">
                <a:latin typeface="Tahoma" panose="020B0604030504040204" pitchFamily="34" charset="0"/>
              </a:rPr>
              <a:t>Costs of errors and misapplications</a:t>
            </a:r>
          </a:p>
          <a:p>
            <a:pPr>
              <a:lnSpc>
                <a:spcPct val="80000"/>
              </a:lnSpc>
            </a:pPr>
            <a:r>
              <a:rPr lang="en-ZA" altLang="en-US" sz="2000" noProof="0" dirty="0">
                <a:latin typeface="Tahoma" panose="020B0604030504040204" pitchFamily="34" charset="0"/>
              </a:rPr>
              <a:t>What is the deterrence effect of enforcement?           (probability of sanction x quantum of sanction)</a:t>
            </a:r>
          </a:p>
          <a:p>
            <a:pPr>
              <a:lnSpc>
                <a:spcPct val="80000"/>
              </a:lnSpc>
            </a:pPr>
            <a:r>
              <a:rPr lang="en-ZA" altLang="en-US" sz="2000" noProof="0" dirty="0">
                <a:latin typeface="Tahoma" panose="020B0604030504040204" pitchFamily="34" charset="0"/>
              </a:rPr>
              <a:t>Avoid over-sanction or under-sanction</a:t>
            </a:r>
          </a:p>
          <a:p>
            <a:pPr>
              <a:lnSpc>
                <a:spcPct val="80000"/>
              </a:lnSpc>
            </a:pPr>
            <a:r>
              <a:rPr lang="en-ZA" altLang="en-US" sz="2000" noProof="0" dirty="0">
                <a:latin typeface="Tahoma" panose="020B0604030504040204" pitchFamily="34" charset="0"/>
              </a:rPr>
              <a:t>Sanctions include:  fines, equity fines, punitive injunctions, corporate probation, compensation orders, adverse publicity</a:t>
            </a:r>
          </a:p>
          <a:p>
            <a:pPr lvl="1">
              <a:lnSpc>
                <a:spcPct val="80000"/>
              </a:lnSpc>
            </a:pPr>
            <a:r>
              <a:rPr lang="en-ZA" altLang="en-US" sz="1800" noProof="0" dirty="0">
                <a:latin typeface="Tahoma" panose="020B0604030504040204" pitchFamily="34" charset="0"/>
              </a:rPr>
              <a:t>Strengths &amp; weaknesses?</a:t>
            </a:r>
          </a:p>
          <a:p>
            <a:pPr lvl="1">
              <a:lnSpc>
                <a:spcPct val="80000"/>
              </a:lnSpc>
            </a:pPr>
            <a:r>
              <a:rPr lang="en-ZA" altLang="en-US" sz="1800" noProof="0" dirty="0">
                <a:latin typeface="Tahoma" panose="020B0604030504040204" pitchFamily="34" charset="0"/>
              </a:rPr>
              <a:t>Other sanctions used in ICT sector in your country?</a:t>
            </a:r>
          </a:p>
        </p:txBody>
      </p:sp>
      <p:sp>
        <p:nvSpPr>
          <p:cNvPr id="131076" name="Text Box 4"/>
          <p:cNvSpPr txBox="1">
            <a:spLocks noChangeArrowheads="1"/>
          </p:cNvSpPr>
          <p:nvPr/>
        </p:nvSpPr>
        <p:spPr bwMode="auto">
          <a:xfrm>
            <a:off x="5003800" y="6237288"/>
            <a:ext cx="2980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600" dirty="0">
                <a:solidFill>
                  <a:schemeClr val="tx1"/>
                </a:solidFill>
                <a:latin typeface="Tahoma" panose="020B0604030504040204" pitchFamily="34" charset="0"/>
              </a:rPr>
              <a:t>Source:  Baldwin &amp; Cave, 2012</a:t>
            </a:r>
          </a:p>
        </p:txBody>
      </p:sp>
      <p:pic>
        <p:nvPicPr>
          <p:cNvPr id="131077" name="Picture 7" descr="http://www.clker.com/cliparts/1/4/c/5/1194984609285255522police_man_ganson.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113" y="2490788"/>
            <a:ext cx="24844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0" y="0"/>
            <a:ext cx="9144000" cy="5661025"/>
          </a:xfrm>
        </p:spPr>
        <p:txBody>
          <a:bodyPr/>
          <a:lstStyle/>
          <a:p>
            <a:pPr>
              <a:defRPr/>
            </a:pPr>
            <a:r>
              <a:rPr lang="en-ZA" noProof="0" dirty="0">
                <a:latin typeface="Tahoma" pitchFamily="34" charset="0"/>
              </a:rPr>
              <a:t>Self-regulation in the context of</a:t>
            </a: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r>
              <a:rPr lang="en-ZA" noProof="0" dirty="0">
                <a:latin typeface="Tahoma" pitchFamily="34" charset="0"/>
              </a:rPr>
              <a:t>an </a:t>
            </a:r>
            <a:r>
              <a:rPr lang="en-ZA" dirty="0">
                <a:latin typeface="Tahoma" pitchFamily="34" charset="0"/>
              </a:rPr>
              <a:t>evolving </a:t>
            </a:r>
            <a:r>
              <a:rPr lang="en-ZA" noProof="0" dirty="0">
                <a:latin typeface="Tahoma" pitchFamily="34" charset="0"/>
              </a:rPr>
              <a:t>ICT Sector…</a:t>
            </a:r>
          </a:p>
        </p:txBody>
      </p:sp>
      <p:pic>
        <p:nvPicPr>
          <p:cNvPr id="12292" name="Picture 6" descr="http://www.edisonhouse.org/Portals/hh/Farmington/SiteGraphics/Robot%20Explor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385" y="1412776"/>
            <a:ext cx="2317229" cy="291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DB0AEC95-679A-4B6A-BB43-E20F78160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82434" name="Rectangle 2"/>
          <p:cNvSpPr>
            <a:spLocks noGrp="1" noChangeArrowheads="1"/>
          </p:cNvSpPr>
          <p:nvPr>
            <p:ph type="ctrTitle"/>
          </p:nvPr>
        </p:nvSpPr>
        <p:spPr>
          <a:xfrm>
            <a:off x="0" y="0"/>
            <a:ext cx="9144000" cy="6021388"/>
          </a:xfrm>
        </p:spPr>
        <p:txBody>
          <a:bodyPr/>
          <a:lstStyle/>
          <a:p>
            <a:pPr eaLnBrk="1" hangingPunct="1">
              <a:defRPr/>
            </a:pPr>
            <a:r>
              <a:rPr lang="en-ZA" sz="4300" noProof="0" dirty="0">
                <a:latin typeface="Tahoma" pitchFamily="34" charset="0"/>
                <a:cs typeface="Tahoma" pitchFamily="34" charset="0"/>
              </a:rPr>
              <a:t>Codes of Conduct</a:t>
            </a:r>
            <a:br>
              <a:rPr lang="en-ZA" sz="4300" noProof="0" dirty="0">
                <a:latin typeface="Tahoma" pitchFamily="34" charset="0"/>
                <a:cs typeface="Tahoma" pitchFamily="34" charset="0"/>
              </a:rPr>
            </a:br>
            <a:r>
              <a:rPr lang="en-ZA" sz="4300" noProof="0" dirty="0">
                <a:latin typeface="Tahoma" pitchFamily="34" charset="0"/>
                <a:cs typeface="Tahoma" pitchFamily="34" charset="0"/>
              </a:rPr>
              <a:t>to</a:t>
            </a:r>
            <a:br>
              <a:rPr lang="en-ZA" sz="4300" noProof="0" dirty="0">
                <a:latin typeface="Tahoma" pitchFamily="34" charset="0"/>
                <a:cs typeface="Tahoma" pitchFamily="34" charset="0"/>
              </a:rPr>
            </a:br>
            <a:br>
              <a:rPr lang="en-ZA" sz="4300" noProof="0" dirty="0">
                <a:latin typeface="Tahoma" pitchFamily="34" charset="0"/>
                <a:cs typeface="Tahoma" pitchFamily="34" charset="0"/>
              </a:rPr>
            </a:br>
            <a:br>
              <a:rPr lang="en-ZA" sz="4300" noProof="0" dirty="0">
                <a:latin typeface="Tahoma" pitchFamily="34" charset="0"/>
                <a:cs typeface="Tahoma" pitchFamily="34" charset="0"/>
              </a:rPr>
            </a:br>
            <a:br>
              <a:rPr lang="en-ZA" sz="4300" noProof="0" dirty="0">
                <a:latin typeface="Tahoma" pitchFamily="34" charset="0"/>
                <a:cs typeface="Tahoma" pitchFamily="34" charset="0"/>
              </a:rPr>
            </a:br>
            <a:br>
              <a:rPr lang="en-ZA" sz="4300" noProof="0" dirty="0">
                <a:latin typeface="Tahoma" pitchFamily="34" charset="0"/>
                <a:cs typeface="Tahoma" pitchFamily="34" charset="0"/>
              </a:rPr>
            </a:br>
            <a:r>
              <a:rPr lang="en-ZA" sz="4300" noProof="0" dirty="0">
                <a:latin typeface="Tahoma" pitchFamily="34" charset="0"/>
                <a:cs typeface="Tahoma" pitchFamily="34" charset="0"/>
              </a:rPr>
              <a:t>Protect Consumers</a:t>
            </a:r>
          </a:p>
        </p:txBody>
      </p:sp>
      <p:pic>
        <p:nvPicPr>
          <p:cNvPr id="829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590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BD4C3AEC-ABD7-446F-AFEC-92C51AC37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5" descr="puzzle-pieces-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484784"/>
            <a:ext cx="30432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7591425" cy="1700213"/>
          </a:xfrm>
        </p:spPr>
        <p:txBody>
          <a:bodyPr/>
          <a:lstStyle/>
          <a:p>
            <a:pPr>
              <a:defRPr/>
            </a:pPr>
            <a:r>
              <a:rPr lang="en-ZA" noProof="0" dirty="0">
                <a:latin typeface="Tahoma" pitchFamily="34" charset="0"/>
                <a:cs typeface="Tahoma" pitchFamily="34" charset="0"/>
              </a:rPr>
              <a:t>Consumer Protection Landscape in your Country?</a:t>
            </a:r>
          </a:p>
        </p:txBody>
      </p:sp>
      <p:sp>
        <p:nvSpPr>
          <p:cNvPr id="19460" name="Subtitle 2"/>
          <p:cNvSpPr>
            <a:spLocks noGrp="1"/>
          </p:cNvSpPr>
          <p:nvPr>
            <p:ph type="subTitle" idx="1"/>
          </p:nvPr>
        </p:nvSpPr>
        <p:spPr>
          <a:xfrm>
            <a:off x="0" y="1628775"/>
            <a:ext cx="7667625" cy="4608513"/>
          </a:xfrm>
        </p:spPr>
        <p:txBody>
          <a:bodyPr/>
          <a:lstStyle/>
          <a:p>
            <a:pPr algn="l">
              <a:buFontTx/>
              <a:buChar char="•"/>
            </a:pPr>
            <a:r>
              <a:rPr lang="en-ZA" altLang="en-US" sz="2400" noProof="0" dirty="0">
                <a:latin typeface="Tahoma" panose="020B0604030504040204" pitchFamily="34" charset="0"/>
                <a:cs typeface="Tahoma" panose="020B0604030504040204" pitchFamily="34" charset="0"/>
              </a:rPr>
              <a:t>  Legal Framework</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International guidelines</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Constitution</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Administrative law</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Competition law</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Consumer protection law</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Sector-specific legislation (eg telecomms law)</a:t>
            </a:r>
          </a:p>
          <a:p>
            <a:pPr algn="l">
              <a:buFontTx/>
              <a:buChar char="•"/>
            </a:pPr>
            <a:r>
              <a:rPr lang="en-ZA" altLang="en-US" sz="2400" noProof="0" dirty="0">
                <a:latin typeface="Tahoma" panose="020B0604030504040204" pitchFamily="34" charset="0"/>
                <a:cs typeface="Tahoma" panose="020B0604030504040204" pitchFamily="34" charset="0"/>
              </a:rPr>
              <a:t>  Institutional Arrangements</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Consumer protection regulator</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Competition regulator</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ICT sector regulator</a:t>
            </a:r>
          </a:p>
          <a:p>
            <a:pPr lvl="1" algn="l">
              <a:buFont typeface="Arial" panose="020B0604020202020204" pitchFamily="34" charset="0"/>
              <a:buChar char="•"/>
            </a:pPr>
            <a:r>
              <a:rPr lang="en-ZA" altLang="en-US" sz="2000" noProof="0" dirty="0">
                <a:latin typeface="Tahoma" panose="020B0604030504040204" pitchFamily="34" charset="0"/>
                <a:cs typeface="Tahoma" panose="020B0604030504040204" pitchFamily="34" charset="0"/>
              </a:rPr>
              <a:t>  Consumer bodies</a:t>
            </a:r>
          </a:p>
        </p:txBody>
      </p:sp>
      <p:sp>
        <p:nvSpPr>
          <p:cNvPr id="5" name="Right Brace 4"/>
          <p:cNvSpPr/>
          <p:nvPr/>
        </p:nvSpPr>
        <p:spPr>
          <a:xfrm>
            <a:off x="4355976" y="4804717"/>
            <a:ext cx="144016" cy="1288579"/>
          </a:xfrm>
          <a:prstGeom prst="rightBrace">
            <a:avLst/>
          </a:prstGeom>
          <a:ln w="57150">
            <a:solidFill>
              <a:srgbClr val="253A7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p>
        </p:txBody>
      </p:sp>
      <p:sp>
        <p:nvSpPr>
          <p:cNvPr id="6" name="TextBox 5"/>
          <p:cNvSpPr txBox="1">
            <a:spLocks noChangeArrowheads="1"/>
          </p:cNvSpPr>
          <p:nvPr/>
        </p:nvSpPr>
        <p:spPr bwMode="auto">
          <a:xfrm>
            <a:off x="4838404" y="5186833"/>
            <a:ext cx="2265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ZA" altLang="en-US" dirty="0">
                <a:latin typeface="Tahoma" panose="020B0604030504040204" pitchFamily="34" charset="0"/>
                <a:cs typeface="Tahoma" panose="020B0604030504040204" pitchFamily="34" charset="0"/>
              </a:rPr>
              <a:t>Co-jurisdiction?</a:t>
            </a:r>
          </a:p>
        </p:txBody>
      </p:sp>
    </p:spTree>
    <p:extLst>
      <p:ext uri="{BB962C8B-B14F-4D97-AF65-F5344CB8AC3E}">
        <p14:creationId xmlns:p14="http://schemas.microsoft.com/office/powerpoint/2010/main" val="27036830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6530" name="Rectangle 2"/>
          <p:cNvSpPr>
            <a:spLocks noGrp="1" noChangeArrowheads="1"/>
          </p:cNvSpPr>
          <p:nvPr>
            <p:ph type="title"/>
          </p:nvPr>
        </p:nvSpPr>
        <p:spPr>
          <a:xfrm>
            <a:off x="0" y="0"/>
            <a:ext cx="7596188" cy="1341438"/>
          </a:xfrm>
        </p:spPr>
        <p:txBody>
          <a:bodyPr/>
          <a:lstStyle/>
          <a:p>
            <a:pPr eaLnBrk="1" hangingPunct="1">
              <a:defRPr/>
            </a:pPr>
            <a:r>
              <a:rPr lang="en-ZA" sz="4400" noProof="0" dirty="0">
                <a:latin typeface="Tahoma" pitchFamily="34" charset="0"/>
                <a:cs typeface="Tahoma" pitchFamily="34" charset="0"/>
              </a:rPr>
              <a:t>Codes of Conduct</a:t>
            </a:r>
            <a:endParaRPr lang="en-ZA" sz="4400" noProof="0" dirty="0">
              <a:solidFill>
                <a:schemeClr val="tx1"/>
              </a:solidFill>
              <a:latin typeface="Tahoma" pitchFamily="34" charset="0"/>
              <a:cs typeface="Tahoma" pitchFamily="34" charset="0"/>
            </a:endParaRPr>
          </a:p>
        </p:txBody>
      </p:sp>
      <p:sp>
        <p:nvSpPr>
          <p:cNvPr id="84995" name="Rectangle 3"/>
          <p:cNvSpPr>
            <a:spLocks noGrp="1" noChangeArrowheads="1"/>
          </p:cNvSpPr>
          <p:nvPr>
            <p:ph type="body" idx="1"/>
          </p:nvPr>
        </p:nvSpPr>
        <p:spPr>
          <a:xfrm>
            <a:off x="179388" y="1268413"/>
            <a:ext cx="7632700" cy="4968875"/>
          </a:xfrm>
        </p:spPr>
        <p:txBody>
          <a:bodyPr/>
          <a:lstStyle/>
          <a:p>
            <a:pPr marL="342900"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WASPA (Wireless Application Service Providers’ Association)  (100+ members) </a:t>
            </a:r>
          </a:p>
          <a:p>
            <a:pPr marL="742950" lvl="1" indent="-285750" algn="l" eaLnBrk="1" hangingPunct="1">
              <a:lnSpc>
                <a:spcPct val="90000"/>
              </a:lnSpc>
              <a:buFontTx/>
              <a:buChar char="–"/>
            </a:pPr>
            <a:r>
              <a:rPr lang="en-ZA" altLang="en-US" sz="2000" noProof="0" dirty="0">
                <a:latin typeface="Tahoma" panose="020B0604030504040204" pitchFamily="34" charset="0"/>
                <a:cs typeface="Tahoma" panose="020B0604030504040204" pitchFamily="34" charset="0"/>
              </a:rPr>
              <a:t>Self-regulatory Code of Conduct (2005 – 2016 v 14.5)</a:t>
            </a:r>
          </a:p>
          <a:p>
            <a:pPr marL="742950" lvl="1" indent="-285750" algn="l" eaLnBrk="1" hangingPunct="1">
              <a:lnSpc>
                <a:spcPct val="90000"/>
              </a:lnSpc>
              <a:buFontTx/>
              <a:buChar char="–"/>
            </a:pPr>
            <a:r>
              <a:rPr lang="en-ZA" altLang="en-US" sz="2000" noProof="0" dirty="0">
                <a:latin typeface="Tahoma" panose="020B0604030504040204" pitchFamily="34" charset="0"/>
                <a:cs typeface="Tahoma" panose="020B0604030504040204" pitchFamily="34" charset="0"/>
              </a:rPr>
              <a:t>mandatory for all members</a:t>
            </a:r>
          </a:p>
          <a:p>
            <a:pPr marL="742950" lvl="1" indent="-285750" algn="l" eaLnBrk="1" hangingPunct="1">
              <a:lnSpc>
                <a:spcPct val="90000"/>
              </a:lnSpc>
              <a:buFontTx/>
              <a:buChar char="–"/>
            </a:pPr>
            <a:r>
              <a:rPr lang="en-ZA" altLang="en-US" sz="2000" noProof="0" dirty="0">
                <a:latin typeface="Tahoma" panose="020B0604030504040204" pitchFamily="34" charset="0"/>
                <a:cs typeface="Tahoma" panose="020B0604030504040204" pitchFamily="34" charset="0"/>
              </a:rPr>
              <a:t>on WASPA and member web sites</a:t>
            </a:r>
          </a:p>
          <a:p>
            <a:pPr marL="742950" lvl="1" indent="-285750" algn="l" eaLnBrk="1" hangingPunct="1">
              <a:lnSpc>
                <a:spcPct val="90000"/>
              </a:lnSpc>
              <a:buFontTx/>
              <a:buChar char="–"/>
            </a:pPr>
            <a:r>
              <a:rPr lang="en-ZA" altLang="en-US" sz="2000" noProof="0" dirty="0">
                <a:latin typeface="Tahoma" panose="020B0604030504040204" pitchFamily="34" charset="0"/>
                <a:cs typeface="Tahoma" panose="020B0604030504040204" pitchFamily="34" charset="0"/>
              </a:rPr>
              <a:t>both a detailed code of conduct (eg competitions, adult content) and complaint structure &amp; procedures</a:t>
            </a:r>
          </a:p>
          <a:p>
            <a:pPr marL="742950" lvl="1" indent="-285750" algn="l" eaLnBrk="1" hangingPunct="1">
              <a:lnSpc>
                <a:spcPct val="90000"/>
              </a:lnSpc>
              <a:buFontTx/>
              <a:buChar char="–"/>
            </a:pPr>
            <a:r>
              <a:rPr lang="en-ZA" altLang="en-US" sz="2000" noProof="0" dirty="0">
                <a:latin typeface="Tahoma" panose="020B0604030504040204" pitchFamily="34" charset="0"/>
                <a:cs typeface="Tahoma" panose="020B0604030504040204" pitchFamily="34" charset="0"/>
              </a:rPr>
              <a:t>Major mobile operators require WASPA membership via IRB Code of Conduct (signed Nov 2005)</a:t>
            </a:r>
          </a:p>
          <a:p>
            <a:pPr marL="342900" indent="-342900" algn="l" eaLnBrk="1" hangingPunct="1">
              <a:lnSpc>
                <a:spcPct val="90000"/>
              </a:lnSpc>
              <a:buFontTx/>
              <a:buChar char="•"/>
            </a:pPr>
            <a:r>
              <a:rPr lang="en-ZA" altLang="en-US" sz="2400" noProof="0" dirty="0">
                <a:latin typeface="Tahoma" panose="020B0604030504040204" pitchFamily="34" charset="0"/>
                <a:cs typeface="Tahoma" panose="020B0604030504040204" pitchFamily="34" charset="0"/>
              </a:rPr>
              <a:t>ISPA (177 member ISPs)</a:t>
            </a:r>
          </a:p>
          <a:p>
            <a:pPr marL="742950" lvl="1" indent="-285750" algn="l" eaLnBrk="1" hangingPunct="1">
              <a:lnSpc>
                <a:spcPct val="90000"/>
              </a:lnSpc>
              <a:buFontTx/>
              <a:buChar char="–"/>
            </a:pPr>
            <a:r>
              <a:rPr lang="en-ZA" altLang="en-US" sz="2000" noProof="0" dirty="0">
                <a:latin typeface="Tahoma" panose="020B0604030504040204" pitchFamily="34" charset="0"/>
                <a:cs typeface="Tahoma" panose="020B0604030504040204" pitchFamily="34" charset="0"/>
              </a:rPr>
              <a:t>12 section self-regulatory code of conduct (2002 - 2016) </a:t>
            </a:r>
          </a:p>
          <a:p>
            <a:pPr marL="742950" lvl="1" indent="-285750" algn="l" eaLnBrk="1" hangingPunct="1">
              <a:lnSpc>
                <a:spcPct val="90000"/>
              </a:lnSpc>
              <a:buFontTx/>
              <a:buChar char="–"/>
            </a:pPr>
            <a:r>
              <a:rPr lang="en-ZA" altLang="en-US" sz="2000" noProof="0" dirty="0">
                <a:latin typeface="Tahoma" panose="020B0604030504040204" pitchFamily="34" charset="0"/>
                <a:cs typeface="Tahoma" panose="020B0604030504040204" pitchFamily="34" charset="0"/>
              </a:rPr>
              <a:t>mandatory for all members</a:t>
            </a:r>
          </a:p>
          <a:p>
            <a:pPr marL="742950" lvl="1" indent="-285750" algn="l" eaLnBrk="1" hangingPunct="1">
              <a:lnSpc>
                <a:spcPct val="90000"/>
              </a:lnSpc>
              <a:buFontTx/>
              <a:buChar char="–"/>
            </a:pPr>
            <a:r>
              <a:rPr lang="en-ZA" altLang="en-US" sz="2000" noProof="0" dirty="0">
                <a:latin typeface="Tahoma" panose="020B0604030504040204" pitchFamily="34" charset="0"/>
                <a:cs typeface="Tahoma" panose="020B0604030504040204" pitchFamily="34" charset="0"/>
              </a:rPr>
              <a:t>in line with ECT Act requirements</a:t>
            </a:r>
          </a:p>
          <a:p>
            <a:pPr marL="742950" lvl="1" indent="-285750" algn="l" eaLnBrk="1" hangingPunct="1">
              <a:lnSpc>
                <a:spcPct val="90000"/>
              </a:lnSpc>
              <a:buFontTx/>
              <a:buChar char="–"/>
            </a:pPr>
            <a:r>
              <a:rPr lang="en-ZA" altLang="en-US" sz="2000" noProof="0" dirty="0">
                <a:latin typeface="Tahoma" panose="020B0604030504040204" pitchFamily="34" charset="0"/>
                <a:cs typeface="Tahoma" panose="020B0604030504040204" pitchFamily="34" charset="0"/>
              </a:rPr>
              <a:t>IRB since 2009</a:t>
            </a: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378075"/>
            <a:ext cx="26193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5084763"/>
            <a:ext cx="952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6562" name="Rectangle 2"/>
          <p:cNvSpPr>
            <a:spLocks noGrp="1" noChangeArrowheads="1"/>
          </p:cNvSpPr>
          <p:nvPr>
            <p:ph type="ctrTitle" idx="4294967295"/>
          </p:nvPr>
        </p:nvSpPr>
        <p:spPr>
          <a:xfrm>
            <a:off x="0" y="0"/>
            <a:ext cx="9144000" cy="5661025"/>
          </a:xfrm>
        </p:spPr>
        <p:txBody>
          <a:bodyPr/>
          <a:lstStyle/>
          <a:p>
            <a:pPr>
              <a:defRPr/>
            </a:pPr>
            <a:r>
              <a:rPr lang="en-ZA" noProof="0" dirty="0">
                <a:latin typeface="Tahoma" pitchFamily="34" charset="0"/>
              </a:rPr>
              <a:t>Regulatory </a:t>
            </a: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r>
              <a:rPr lang="en-ZA" noProof="0" dirty="0">
                <a:latin typeface="Tahoma" pitchFamily="34" charset="0"/>
              </a:rPr>
              <a:t>Governance</a:t>
            </a:r>
          </a:p>
        </p:txBody>
      </p:sp>
      <p:pic>
        <p:nvPicPr>
          <p:cNvPr id="133123" name="Picture 3" descr="34nf68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484313"/>
            <a:ext cx="3048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A87D47CF-731E-4CDF-B233-268805CE0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sz="quarter" idx="4294967295"/>
          </p:nvPr>
        </p:nvSpPr>
        <p:spPr/>
        <p:txBody>
          <a:bodyPr/>
          <a:lstStyle/>
          <a:p>
            <a:pPr>
              <a:defRPr/>
            </a:pPr>
            <a:r>
              <a:rPr lang="en-ZA" noProof="0" dirty="0">
                <a:latin typeface="Tahoma" pitchFamily="34" charset="0"/>
              </a:rPr>
              <a:t>Requirements for Regulatory Effectiveness</a:t>
            </a:r>
          </a:p>
        </p:txBody>
      </p:sp>
      <p:sp>
        <p:nvSpPr>
          <p:cNvPr id="135171" name="Rectangle 3"/>
          <p:cNvSpPr>
            <a:spLocks noGrp="1" noChangeArrowheads="1"/>
          </p:cNvSpPr>
          <p:nvPr>
            <p:ph sz="quarter" idx="4294967295"/>
          </p:nvPr>
        </p:nvSpPr>
        <p:spPr>
          <a:xfrm>
            <a:off x="304800" y="1981200"/>
            <a:ext cx="3733800" cy="1981200"/>
          </a:xfrm>
        </p:spPr>
        <p:txBody>
          <a:bodyPr/>
          <a:lstStyle/>
          <a:p>
            <a:endParaRPr lang="en-US" altLang="en-US" sz="2400" dirty="0"/>
          </a:p>
        </p:txBody>
      </p:sp>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7596188"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Rectangle 5"/>
          <p:cNvSpPr>
            <a:spLocks noGrp="1" noChangeArrowheads="1"/>
          </p:cNvSpPr>
          <p:nvPr>
            <p:ph type="body" idx="4294967295"/>
          </p:nvPr>
        </p:nvSpPr>
        <p:spPr>
          <a:xfrm>
            <a:off x="323850" y="4508500"/>
            <a:ext cx="6588125" cy="1728788"/>
          </a:xfrm>
        </p:spPr>
        <p:txBody>
          <a:bodyPr/>
          <a:lstStyle/>
          <a:p>
            <a:pPr>
              <a:lnSpc>
                <a:spcPct val="80000"/>
              </a:lnSpc>
              <a:buFontTx/>
              <a:buNone/>
            </a:pPr>
            <a:r>
              <a:rPr lang="en-ZA" altLang="en-US" sz="2800" noProof="0" dirty="0">
                <a:latin typeface="Tahoma" panose="020B0604030504040204" pitchFamily="34" charset="0"/>
              </a:rPr>
              <a:t>Regulatory effectiveness depends on</a:t>
            </a:r>
          </a:p>
          <a:p>
            <a:pPr>
              <a:lnSpc>
                <a:spcPct val="80000"/>
              </a:lnSpc>
            </a:pPr>
            <a:r>
              <a:rPr lang="en-ZA" altLang="en-US" sz="2800" noProof="0" dirty="0">
                <a:latin typeface="Tahoma" panose="020B0604030504040204" pitchFamily="34" charset="0"/>
              </a:rPr>
              <a:t>Structural independence</a:t>
            </a:r>
          </a:p>
          <a:p>
            <a:pPr>
              <a:lnSpc>
                <a:spcPct val="80000"/>
              </a:lnSpc>
            </a:pPr>
            <a:r>
              <a:rPr lang="en-ZA" altLang="en-US" sz="2800" noProof="0" dirty="0">
                <a:latin typeface="Tahoma" panose="020B0604030504040204" pitchFamily="34" charset="0"/>
              </a:rPr>
              <a:t>Financial independence &amp; resources</a:t>
            </a:r>
          </a:p>
          <a:p>
            <a:pPr>
              <a:lnSpc>
                <a:spcPct val="80000"/>
              </a:lnSpc>
            </a:pPr>
            <a:r>
              <a:rPr lang="en-ZA" altLang="en-US" sz="2800" noProof="0" dirty="0">
                <a:latin typeface="Tahoma" panose="020B0604030504040204" pitchFamily="34" charset="0"/>
              </a:rPr>
              <a:t>Functional competence &amp; autonomy</a:t>
            </a:r>
          </a:p>
        </p:txBody>
      </p:sp>
      <p:sp>
        <p:nvSpPr>
          <p:cNvPr id="135174" name="Text Box 6"/>
          <p:cNvSpPr txBox="1">
            <a:spLocks noChangeArrowheads="1"/>
          </p:cNvSpPr>
          <p:nvPr/>
        </p:nvSpPr>
        <p:spPr bwMode="auto">
          <a:xfrm>
            <a:off x="6611938" y="5143500"/>
            <a:ext cx="2568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US" altLang="en-US" sz="1400" dirty="0">
                <a:solidFill>
                  <a:schemeClr val="tx1"/>
                </a:solidFill>
              </a:rPr>
              <a:t>Source:  Telecommunications </a:t>
            </a:r>
          </a:p>
          <a:p>
            <a:pPr eaLnBrk="1" hangingPunct="1">
              <a:spcBef>
                <a:spcPct val="0"/>
              </a:spcBef>
              <a:buFontTx/>
              <a:buNone/>
            </a:pPr>
            <a:r>
              <a:rPr lang="en-US" altLang="en-US" sz="1400" dirty="0">
                <a:solidFill>
                  <a:schemeClr val="tx1"/>
                </a:solidFill>
              </a:rPr>
              <a:t>Management Group, Inc</a:t>
            </a:r>
          </a:p>
        </p:txBody>
      </p:sp>
    </p:spTree>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0" y="0"/>
            <a:ext cx="7620000" cy="1484313"/>
          </a:xfrm>
        </p:spPr>
        <p:txBody>
          <a:bodyPr/>
          <a:lstStyle/>
          <a:p>
            <a:pPr>
              <a:defRPr/>
            </a:pPr>
            <a:r>
              <a:rPr lang="en-ZA" sz="3600" noProof="0" dirty="0">
                <a:latin typeface="Tahoma" pitchFamily="34" charset="0"/>
              </a:rPr>
              <a:t>Principles of Good Regulatory Governance</a:t>
            </a:r>
          </a:p>
        </p:txBody>
      </p:sp>
      <p:sp>
        <p:nvSpPr>
          <p:cNvPr id="314371" name="Rectangle 3"/>
          <p:cNvSpPr>
            <a:spLocks noGrp="1" noChangeArrowheads="1"/>
          </p:cNvSpPr>
          <p:nvPr>
            <p:ph type="body" idx="4294967295"/>
          </p:nvPr>
        </p:nvSpPr>
        <p:spPr>
          <a:xfrm>
            <a:off x="179388" y="1628775"/>
            <a:ext cx="7200900" cy="4679950"/>
          </a:xfrm>
        </p:spPr>
        <p:txBody>
          <a:bodyPr/>
          <a:lstStyle/>
          <a:p>
            <a:pPr>
              <a:lnSpc>
                <a:spcPct val="80000"/>
              </a:lnSpc>
            </a:pPr>
            <a:r>
              <a:rPr lang="en-ZA" altLang="en-US" sz="2200" noProof="0" dirty="0">
                <a:latin typeface="Tahoma" panose="020B0604030504040204" pitchFamily="34" charset="0"/>
              </a:rPr>
              <a:t>“The decisions of and the procedures used by regulators shall be impartial with respect to all market participants”  -  WTO</a:t>
            </a:r>
          </a:p>
          <a:p>
            <a:pPr>
              <a:lnSpc>
                <a:spcPct val="80000"/>
              </a:lnSpc>
            </a:pPr>
            <a:endParaRPr lang="en-ZA" altLang="en-US" sz="2200" noProof="0" dirty="0">
              <a:latin typeface="Tahoma" panose="020B0604030504040204" pitchFamily="34" charset="0"/>
            </a:endParaRPr>
          </a:p>
          <a:p>
            <a:pPr>
              <a:lnSpc>
                <a:spcPct val="80000"/>
              </a:lnSpc>
            </a:pPr>
            <a:r>
              <a:rPr lang="en-ZA" altLang="en-US" sz="2400" noProof="0" dirty="0">
                <a:latin typeface="Tahoma" panose="020B0604030504040204" pitchFamily="34" charset="0"/>
              </a:rPr>
              <a:t>Principles of good regulatory decision-making:</a:t>
            </a:r>
          </a:p>
          <a:p>
            <a:pPr lvl="1">
              <a:lnSpc>
                <a:spcPct val="80000"/>
              </a:lnSpc>
            </a:pPr>
            <a:r>
              <a:rPr lang="en-ZA" altLang="en-US" sz="2000" b="1" noProof="0" dirty="0">
                <a:latin typeface="Tahoma" panose="020B0604030504040204" pitchFamily="34" charset="0"/>
              </a:rPr>
              <a:t>Accountability </a:t>
            </a:r>
            <a:r>
              <a:rPr lang="en-ZA" altLang="en-US" sz="2000" noProof="0" dirty="0">
                <a:latin typeface="Tahoma" panose="020B0604030504040204" pitchFamily="34" charset="0"/>
              </a:rPr>
              <a:t>(to govt, courts, industry, consumers)</a:t>
            </a:r>
          </a:p>
          <a:p>
            <a:pPr lvl="1">
              <a:lnSpc>
                <a:spcPct val="80000"/>
              </a:lnSpc>
            </a:pPr>
            <a:r>
              <a:rPr lang="en-ZA" altLang="en-US" sz="2000" b="1" noProof="0" dirty="0">
                <a:latin typeface="Tahoma" panose="020B0604030504040204" pitchFamily="34" charset="0"/>
              </a:rPr>
              <a:t>Transparency  </a:t>
            </a:r>
            <a:r>
              <a:rPr lang="en-ZA" altLang="en-US" sz="2000" noProof="0" dirty="0">
                <a:latin typeface="Tahoma" panose="020B0604030504040204" pitchFamily="34" charset="0"/>
              </a:rPr>
              <a:t>(publication, process, participation  -  open &amp; simple)</a:t>
            </a:r>
          </a:p>
          <a:p>
            <a:pPr lvl="1">
              <a:lnSpc>
                <a:spcPct val="80000"/>
              </a:lnSpc>
            </a:pPr>
            <a:r>
              <a:rPr lang="en-ZA" altLang="en-US" sz="2000" b="1" noProof="0" dirty="0">
                <a:latin typeface="Tahoma" panose="020B0604030504040204" pitchFamily="34" charset="0"/>
              </a:rPr>
              <a:t>Objectivity  </a:t>
            </a:r>
            <a:r>
              <a:rPr lang="en-ZA" altLang="en-US" sz="2000" noProof="0" dirty="0">
                <a:latin typeface="Tahoma" panose="020B0604030504040204" pitchFamily="34" charset="0"/>
              </a:rPr>
              <a:t>(criteria, procedures, no conflicts of interest)</a:t>
            </a:r>
          </a:p>
          <a:p>
            <a:pPr lvl="1">
              <a:lnSpc>
                <a:spcPct val="80000"/>
              </a:lnSpc>
            </a:pPr>
            <a:r>
              <a:rPr lang="en-ZA" altLang="en-US" sz="2000" b="1" noProof="0" dirty="0">
                <a:latin typeface="Tahoma" panose="020B0604030504040204" pitchFamily="34" charset="0"/>
              </a:rPr>
              <a:t>Fairness  </a:t>
            </a:r>
            <a:r>
              <a:rPr lang="en-ZA" altLang="en-US" sz="2000" noProof="0" dirty="0">
                <a:latin typeface="Tahoma" panose="020B0604030504040204" pitchFamily="34" charset="0"/>
              </a:rPr>
              <a:t>(incl appeal procedures)</a:t>
            </a:r>
          </a:p>
          <a:p>
            <a:pPr lvl="1">
              <a:lnSpc>
                <a:spcPct val="80000"/>
              </a:lnSpc>
            </a:pPr>
            <a:r>
              <a:rPr lang="en-ZA" altLang="en-US" sz="2000" b="1" noProof="0" dirty="0">
                <a:latin typeface="Tahoma" panose="020B0604030504040204" pitchFamily="34" charset="0"/>
              </a:rPr>
              <a:t>Efficiency  </a:t>
            </a:r>
            <a:r>
              <a:rPr lang="en-ZA" altLang="en-US" sz="2000" noProof="0" dirty="0">
                <a:latin typeface="Tahoma" panose="020B0604030504040204" pitchFamily="34" charset="0"/>
              </a:rPr>
              <a:t>(streamlined, simple procedures  - balance with transparency)</a:t>
            </a:r>
          </a:p>
          <a:p>
            <a:pPr lvl="1">
              <a:lnSpc>
                <a:spcPct val="80000"/>
              </a:lnSpc>
            </a:pPr>
            <a:r>
              <a:rPr lang="en-ZA" altLang="en-US" sz="2000" b="1" noProof="0" dirty="0">
                <a:latin typeface="Tahoma" panose="020B0604030504040204" pitchFamily="34" charset="0"/>
              </a:rPr>
              <a:t>Independence  </a:t>
            </a:r>
            <a:r>
              <a:rPr lang="en-ZA" altLang="en-US" sz="2000" noProof="0" dirty="0">
                <a:latin typeface="Tahoma" panose="020B0604030504040204" pitchFamily="34" charset="0"/>
              </a:rPr>
              <a:t>(checks &amp; balances)</a:t>
            </a:r>
          </a:p>
          <a:p>
            <a:pPr lvl="1">
              <a:lnSpc>
                <a:spcPct val="80000"/>
              </a:lnSpc>
            </a:pPr>
            <a:r>
              <a:rPr lang="en-ZA" altLang="en-US" sz="2000" b="1" noProof="0" dirty="0">
                <a:latin typeface="Tahoma" panose="020B0604030504040204" pitchFamily="34" charset="0"/>
              </a:rPr>
              <a:t>Professionalism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4371">
                                            <p:txEl>
                                              <p:pRg st="3" end="3"/>
                                            </p:txEl>
                                          </p:spTgt>
                                        </p:tgtEl>
                                        <p:attrNameLst>
                                          <p:attrName>style.visibility</p:attrName>
                                        </p:attrNameLst>
                                      </p:cBhvr>
                                      <p:to>
                                        <p:strVal val="visible"/>
                                      </p:to>
                                    </p:set>
                                    <p:anim calcmode="lin" valueType="num">
                                      <p:cBhvr additive="base">
                                        <p:cTn id="7" dur="500" fill="hold"/>
                                        <p:tgtEl>
                                          <p:spTgt spid="314371">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4371">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4371">
                                            <p:txEl>
                                              <p:pRg st="4" end="4"/>
                                            </p:txEl>
                                          </p:spTgt>
                                        </p:tgtEl>
                                        <p:attrNameLst>
                                          <p:attrName>style.visibility</p:attrName>
                                        </p:attrNameLst>
                                      </p:cBhvr>
                                      <p:to>
                                        <p:strVal val="visible"/>
                                      </p:to>
                                    </p:set>
                                    <p:anim calcmode="lin" valueType="num">
                                      <p:cBhvr additive="base">
                                        <p:cTn id="11" dur="500" fill="hold"/>
                                        <p:tgtEl>
                                          <p:spTgt spid="314371">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4371">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14371">
                                            <p:txEl>
                                              <p:pRg st="5" end="5"/>
                                            </p:txEl>
                                          </p:spTgt>
                                        </p:tgtEl>
                                        <p:attrNameLst>
                                          <p:attrName>style.visibility</p:attrName>
                                        </p:attrNameLst>
                                      </p:cBhvr>
                                      <p:to>
                                        <p:strVal val="visible"/>
                                      </p:to>
                                    </p:set>
                                    <p:anim calcmode="lin" valueType="num">
                                      <p:cBhvr additive="base">
                                        <p:cTn id="15" dur="500" fill="hold"/>
                                        <p:tgtEl>
                                          <p:spTgt spid="314371">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14371">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4371">
                                            <p:txEl>
                                              <p:pRg st="6" end="6"/>
                                            </p:txEl>
                                          </p:spTgt>
                                        </p:tgtEl>
                                        <p:attrNameLst>
                                          <p:attrName>style.visibility</p:attrName>
                                        </p:attrNameLst>
                                      </p:cBhvr>
                                      <p:to>
                                        <p:strVal val="visible"/>
                                      </p:to>
                                    </p:set>
                                    <p:anim calcmode="lin" valueType="num">
                                      <p:cBhvr additive="base">
                                        <p:cTn id="19" dur="500" fill="hold"/>
                                        <p:tgtEl>
                                          <p:spTgt spid="314371">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4371">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14371">
                                            <p:txEl>
                                              <p:pRg st="7" end="7"/>
                                            </p:txEl>
                                          </p:spTgt>
                                        </p:tgtEl>
                                        <p:attrNameLst>
                                          <p:attrName>style.visibility</p:attrName>
                                        </p:attrNameLst>
                                      </p:cBhvr>
                                      <p:to>
                                        <p:strVal val="visible"/>
                                      </p:to>
                                    </p:set>
                                    <p:anim calcmode="lin" valueType="num">
                                      <p:cBhvr additive="base">
                                        <p:cTn id="23" dur="500" fill="hold"/>
                                        <p:tgtEl>
                                          <p:spTgt spid="314371">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4371">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14371">
                                            <p:txEl>
                                              <p:pRg st="8" end="8"/>
                                            </p:txEl>
                                          </p:spTgt>
                                        </p:tgtEl>
                                        <p:attrNameLst>
                                          <p:attrName>style.visibility</p:attrName>
                                        </p:attrNameLst>
                                      </p:cBhvr>
                                      <p:to>
                                        <p:strVal val="visible"/>
                                      </p:to>
                                    </p:set>
                                    <p:anim calcmode="lin" valueType="num">
                                      <p:cBhvr additive="base">
                                        <p:cTn id="27" dur="500" fill="hold"/>
                                        <p:tgtEl>
                                          <p:spTgt spid="314371">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4371">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14371">
                                            <p:txEl>
                                              <p:pRg st="9" end="9"/>
                                            </p:txEl>
                                          </p:spTgt>
                                        </p:tgtEl>
                                        <p:attrNameLst>
                                          <p:attrName>style.visibility</p:attrName>
                                        </p:attrNameLst>
                                      </p:cBhvr>
                                      <p:to>
                                        <p:strVal val="visible"/>
                                      </p:to>
                                    </p:set>
                                    <p:anim calcmode="lin" valueType="num">
                                      <p:cBhvr additive="base">
                                        <p:cTn id="31" dur="500" fill="hold"/>
                                        <p:tgtEl>
                                          <p:spTgt spid="314371">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437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0"/>
            <a:ext cx="7596188" cy="1752600"/>
          </a:xfrm>
        </p:spPr>
        <p:txBody>
          <a:bodyPr/>
          <a:lstStyle/>
          <a:p>
            <a:pPr>
              <a:defRPr/>
            </a:pPr>
            <a:r>
              <a:rPr lang="en-ZA" noProof="0" dirty="0">
                <a:latin typeface="Tahoma" pitchFamily="34" charset="0"/>
              </a:rPr>
              <a:t>Eight Principles of Regulatory Decision-making</a:t>
            </a:r>
          </a:p>
        </p:txBody>
      </p:sp>
      <p:sp>
        <p:nvSpPr>
          <p:cNvPr id="139267" name="Rectangle 3"/>
          <p:cNvSpPr>
            <a:spLocks noGrp="1" noChangeArrowheads="1"/>
          </p:cNvSpPr>
          <p:nvPr>
            <p:ph type="body" idx="4294967295"/>
          </p:nvPr>
        </p:nvSpPr>
        <p:spPr>
          <a:xfrm>
            <a:off x="179388" y="1981200"/>
            <a:ext cx="7921625" cy="4327525"/>
          </a:xfrm>
        </p:spPr>
        <p:txBody>
          <a:bodyPr/>
          <a:lstStyle/>
          <a:p>
            <a:pPr>
              <a:lnSpc>
                <a:spcPct val="80000"/>
              </a:lnSpc>
            </a:pPr>
            <a:r>
              <a:rPr lang="en-ZA" altLang="en-US" sz="2100" noProof="0" dirty="0">
                <a:latin typeface="Tahoma" panose="020B0604030504040204" pitchFamily="34" charset="0"/>
              </a:rPr>
              <a:t>Decisions must be within </a:t>
            </a:r>
            <a:r>
              <a:rPr lang="en-ZA" altLang="en-US" sz="2100" b="1" noProof="0" dirty="0">
                <a:latin typeface="Tahoma" panose="020B0604030504040204" pitchFamily="34" charset="0"/>
              </a:rPr>
              <a:t>legal authority</a:t>
            </a:r>
            <a:r>
              <a:rPr lang="en-ZA" altLang="en-US" sz="2100" noProof="0" dirty="0">
                <a:latin typeface="Tahoma" panose="020B0604030504040204" pitchFamily="34" charset="0"/>
              </a:rPr>
              <a:t> of regulator</a:t>
            </a:r>
          </a:p>
          <a:p>
            <a:pPr>
              <a:lnSpc>
                <a:spcPct val="80000"/>
              </a:lnSpc>
            </a:pPr>
            <a:r>
              <a:rPr lang="en-ZA" altLang="en-US" sz="2100" noProof="0" dirty="0">
                <a:latin typeface="Tahoma" panose="020B0604030504040204" pitchFamily="34" charset="0"/>
              </a:rPr>
              <a:t>The regulator must consider all </a:t>
            </a:r>
            <a:r>
              <a:rPr lang="en-ZA" altLang="en-US" sz="2100" b="1" noProof="0" dirty="0">
                <a:latin typeface="Tahoma" panose="020B0604030504040204" pitchFamily="34" charset="0"/>
              </a:rPr>
              <a:t>relevant matters</a:t>
            </a:r>
            <a:r>
              <a:rPr lang="en-ZA" altLang="en-US" sz="2100" noProof="0" dirty="0">
                <a:latin typeface="Tahoma" panose="020B0604030504040204" pitchFamily="34" charset="0"/>
              </a:rPr>
              <a:t> and disregard irrelevant ones</a:t>
            </a:r>
          </a:p>
          <a:p>
            <a:pPr>
              <a:lnSpc>
                <a:spcPct val="80000"/>
              </a:lnSpc>
            </a:pPr>
            <a:r>
              <a:rPr lang="en-ZA" altLang="en-US" sz="2100" noProof="0" dirty="0">
                <a:latin typeface="Tahoma" panose="020B0604030504040204" pitchFamily="34" charset="0"/>
              </a:rPr>
              <a:t>Decisions must be made in </a:t>
            </a:r>
            <a:r>
              <a:rPr lang="en-ZA" altLang="en-US" sz="2100" b="1" noProof="0" dirty="0">
                <a:latin typeface="Tahoma" panose="020B0604030504040204" pitchFamily="34" charset="0"/>
              </a:rPr>
              <a:t>good faith</a:t>
            </a:r>
            <a:r>
              <a:rPr lang="en-ZA" altLang="en-US" sz="2100" noProof="0" dirty="0">
                <a:latin typeface="Tahoma" panose="020B0604030504040204" pitchFamily="34" charset="0"/>
              </a:rPr>
              <a:t> and for proper purposes</a:t>
            </a:r>
          </a:p>
          <a:p>
            <a:pPr>
              <a:lnSpc>
                <a:spcPct val="80000"/>
              </a:lnSpc>
            </a:pPr>
            <a:r>
              <a:rPr lang="en-ZA" altLang="en-US" sz="2100" b="1" noProof="0" dirty="0">
                <a:latin typeface="Tahoma" panose="020B0604030504040204" pitchFamily="34" charset="0"/>
              </a:rPr>
              <a:t>Factual underpinnings</a:t>
            </a:r>
            <a:r>
              <a:rPr lang="en-ZA" altLang="en-US" sz="2100" noProof="0" dirty="0">
                <a:latin typeface="Tahoma" panose="020B0604030504040204" pitchFamily="34" charset="0"/>
              </a:rPr>
              <a:t> of decisions must be based on evidence</a:t>
            </a:r>
          </a:p>
          <a:p>
            <a:pPr>
              <a:lnSpc>
                <a:spcPct val="80000"/>
              </a:lnSpc>
            </a:pPr>
            <a:r>
              <a:rPr lang="en-ZA" altLang="en-US" sz="2100" noProof="0" dirty="0">
                <a:latin typeface="Tahoma" panose="020B0604030504040204" pitchFamily="34" charset="0"/>
              </a:rPr>
              <a:t>Decisions must be </a:t>
            </a:r>
            <a:r>
              <a:rPr lang="en-ZA" altLang="en-US" sz="2100" b="1" noProof="0" dirty="0">
                <a:latin typeface="Tahoma" panose="020B0604030504040204" pitchFamily="34" charset="0"/>
              </a:rPr>
              <a:t>reasonable</a:t>
            </a:r>
          </a:p>
          <a:p>
            <a:pPr>
              <a:lnSpc>
                <a:spcPct val="80000"/>
              </a:lnSpc>
            </a:pPr>
            <a:r>
              <a:rPr lang="en-ZA" altLang="en-US" sz="2100" noProof="0" dirty="0">
                <a:latin typeface="Tahoma" panose="020B0604030504040204" pitchFamily="34" charset="0"/>
              </a:rPr>
              <a:t>Those affected by a decision must be accorded </a:t>
            </a:r>
            <a:r>
              <a:rPr lang="en-ZA" altLang="en-US" sz="2100" b="1" noProof="0" dirty="0">
                <a:latin typeface="Tahoma" panose="020B0604030504040204" pitchFamily="34" charset="0"/>
              </a:rPr>
              <a:t>procedural fairness</a:t>
            </a:r>
            <a:r>
              <a:rPr lang="en-ZA" altLang="en-US" sz="2100" noProof="0" dirty="0">
                <a:latin typeface="Tahoma" panose="020B0604030504040204" pitchFamily="34" charset="0"/>
              </a:rPr>
              <a:t> (including the right to respond to prejudicial arguments and evidence that may be taken into account)</a:t>
            </a:r>
          </a:p>
          <a:p>
            <a:pPr>
              <a:lnSpc>
                <a:spcPct val="80000"/>
              </a:lnSpc>
            </a:pPr>
            <a:r>
              <a:rPr lang="en-ZA" altLang="en-US" sz="2100" b="1" noProof="0" dirty="0">
                <a:latin typeface="Tahoma" panose="020B0604030504040204" pitchFamily="34" charset="0"/>
              </a:rPr>
              <a:t>Government policy</a:t>
            </a:r>
            <a:r>
              <a:rPr lang="en-ZA" altLang="en-US" sz="2100" noProof="0" dirty="0">
                <a:latin typeface="Tahoma" panose="020B0604030504040204" pitchFamily="34" charset="0"/>
              </a:rPr>
              <a:t> must be properly applied</a:t>
            </a:r>
          </a:p>
          <a:p>
            <a:pPr>
              <a:lnSpc>
                <a:spcPct val="80000"/>
              </a:lnSpc>
            </a:pPr>
            <a:r>
              <a:rPr lang="en-ZA" altLang="en-US" sz="2100" b="1" noProof="0" dirty="0">
                <a:latin typeface="Tahoma" panose="020B0604030504040204" pitchFamily="34" charset="0"/>
              </a:rPr>
              <a:t>Independent</a:t>
            </a:r>
            <a:r>
              <a:rPr lang="en-ZA" altLang="en-US" sz="2100" noProof="0" dirty="0">
                <a:latin typeface="Tahoma" panose="020B0604030504040204" pitchFamily="34" charset="0"/>
              </a:rPr>
              <a:t> regulators must not act on the direction of other persons</a:t>
            </a:r>
          </a:p>
        </p:txBody>
      </p:sp>
      <p:sp>
        <p:nvSpPr>
          <p:cNvPr id="139268" name="Text Box 4"/>
          <p:cNvSpPr txBox="1">
            <a:spLocks noChangeArrowheads="1"/>
          </p:cNvSpPr>
          <p:nvPr/>
        </p:nvSpPr>
        <p:spPr bwMode="auto">
          <a:xfrm>
            <a:off x="3203575" y="5949950"/>
            <a:ext cx="456406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300" dirty="0">
                <a:solidFill>
                  <a:schemeClr val="tx1"/>
                </a:solidFill>
                <a:latin typeface="Tahoma" panose="020B0604030504040204" pitchFamily="34" charset="0"/>
              </a:rPr>
              <a:t>Source:  Intven, 2001, Australian Communications Authority</a:t>
            </a:r>
          </a:p>
        </p:txBody>
      </p:sp>
    </p:spTree>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0" y="0"/>
            <a:ext cx="7596188" cy="1268413"/>
          </a:xfrm>
        </p:spPr>
        <p:txBody>
          <a:bodyPr/>
          <a:lstStyle/>
          <a:p>
            <a:pPr>
              <a:defRPr/>
            </a:pPr>
            <a:r>
              <a:rPr lang="en-ZA" noProof="0" dirty="0">
                <a:latin typeface="Tahoma" pitchFamily="34" charset="0"/>
              </a:rPr>
              <a:t>Regulatory Transparency</a:t>
            </a:r>
          </a:p>
        </p:txBody>
      </p:sp>
      <p:sp>
        <p:nvSpPr>
          <p:cNvPr id="141315" name="Rectangle 3"/>
          <p:cNvSpPr>
            <a:spLocks noGrp="1" noChangeArrowheads="1"/>
          </p:cNvSpPr>
          <p:nvPr>
            <p:ph type="body" idx="4294967295"/>
          </p:nvPr>
        </p:nvSpPr>
        <p:spPr/>
        <p:txBody>
          <a:bodyPr/>
          <a:lstStyle/>
          <a:p>
            <a:endParaRPr lang="en-US" altLang="en-US" dirty="0"/>
          </a:p>
        </p:txBody>
      </p:sp>
      <p:pic>
        <p:nvPicPr>
          <p:cNvPr id="141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25"/>
            <a:ext cx="9144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0"/>
            <a:ext cx="7620000" cy="1341438"/>
          </a:xfrm>
        </p:spPr>
        <p:txBody>
          <a:bodyPr/>
          <a:lstStyle/>
          <a:p>
            <a:pPr>
              <a:defRPr/>
            </a:pPr>
            <a:r>
              <a:rPr lang="en-ZA" sz="3200" noProof="0" dirty="0">
                <a:latin typeface="Tahoma" pitchFamily="34" charset="0"/>
              </a:rPr>
              <a:t>Regulatory process &amp; effectiveness</a:t>
            </a:r>
          </a:p>
        </p:txBody>
      </p:sp>
      <p:sp>
        <p:nvSpPr>
          <p:cNvPr id="320515" name="Rectangle 3"/>
          <p:cNvSpPr>
            <a:spLocks noGrp="1" noChangeArrowheads="1"/>
          </p:cNvSpPr>
          <p:nvPr>
            <p:ph type="body" idx="4294967295"/>
          </p:nvPr>
        </p:nvSpPr>
        <p:spPr>
          <a:xfrm>
            <a:off x="107950" y="1628775"/>
            <a:ext cx="8050213" cy="4543425"/>
          </a:xfrm>
        </p:spPr>
        <p:txBody>
          <a:bodyPr/>
          <a:lstStyle/>
          <a:p>
            <a:pPr>
              <a:lnSpc>
                <a:spcPct val="80000"/>
              </a:lnSpc>
            </a:pPr>
            <a:r>
              <a:rPr lang="en-ZA" altLang="en-US" sz="2800" noProof="0" dirty="0">
                <a:latin typeface="Tahoma" panose="020B0604030504040204" pitchFamily="34" charset="0"/>
              </a:rPr>
              <a:t>Clear &amp; public regulatory </a:t>
            </a:r>
            <a:r>
              <a:rPr lang="en-ZA" altLang="en-US" sz="2800" b="1" noProof="0" dirty="0">
                <a:latin typeface="Tahoma" panose="020B0604030504040204" pitchFamily="34" charset="0"/>
              </a:rPr>
              <a:t>procedures</a:t>
            </a:r>
            <a:r>
              <a:rPr lang="en-ZA" altLang="en-US" sz="2800" noProof="0" dirty="0">
                <a:latin typeface="Tahoma" panose="020B0604030504040204" pitchFamily="34" charset="0"/>
              </a:rPr>
              <a:t>     (notices, regulations, orders and resolutions)</a:t>
            </a:r>
          </a:p>
          <a:p>
            <a:pPr lvl="1">
              <a:lnSpc>
                <a:spcPct val="80000"/>
              </a:lnSpc>
            </a:pPr>
            <a:r>
              <a:rPr lang="en-ZA" altLang="en-US" sz="2200" noProof="0" dirty="0">
                <a:latin typeface="Tahoma" panose="020B0604030504040204" pitchFamily="34" charset="0"/>
              </a:rPr>
              <a:t>In accordance with Constitution &amp; Administrative Justice Act</a:t>
            </a:r>
          </a:p>
          <a:p>
            <a:pPr lvl="1">
              <a:lnSpc>
                <a:spcPct val="80000"/>
              </a:lnSpc>
            </a:pPr>
            <a:r>
              <a:rPr lang="en-ZA" altLang="en-US" sz="2200" noProof="0" dirty="0">
                <a:latin typeface="Tahoma" panose="020B0604030504040204" pitchFamily="34" charset="0"/>
              </a:rPr>
              <a:t>Afford all interested parties opportunity to be heard</a:t>
            </a:r>
          </a:p>
          <a:p>
            <a:pPr lvl="1">
              <a:lnSpc>
                <a:spcPct val="80000"/>
              </a:lnSpc>
            </a:pPr>
            <a:r>
              <a:rPr lang="en-ZA" altLang="en-US" sz="2200" noProof="0" dirty="0">
                <a:latin typeface="Tahoma" panose="020B0604030504040204" pitchFamily="34" charset="0"/>
              </a:rPr>
              <a:t>Avoid conflict of interest situations</a:t>
            </a:r>
          </a:p>
          <a:p>
            <a:pPr>
              <a:lnSpc>
                <a:spcPct val="80000"/>
              </a:lnSpc>
            </a:pPr>
            <a:r>
              <a:rPr lang="en-ZA" altLang="en-US" sz="2800" noProof="0" dirty="0">
                <a:latin typeface="Tahoma" panose="020B0604030504040204" pitchFamily="34" charset="0"/>
              </a:rPr>
              <a:t>Determinants of regulatory effectiveness (Makhaya):</a:t>
            </a:r>
          </a:p>
          <a:p>
            <a:pPr lvl="1">
              <a:lnSpc>
                <a:spcPct val="80000"/>
              </a:lnSpc>
            </a:pPr>
            <a:r>
              <a:rPr lang="en-ZA" altLang="en-US" sz="2400" noProof="0" dirty="0">
                <a:latin typeface="Tahoma" panose="020B0604030504040204" pitchFamily="34" charset="0"/>
              </a:rPr>
              <a:t>Political will </a:t>
            </a:r>
          </a:p>
          <a:p>
            <a:pPr lvl="1">
              <a:lnSpc>
                <a:spcPct val="80000"/>
              </a:lnSpc>
            </a:pPr>
            <a:r>
              <a:rPr lang="en-ZA" altLang="en-US" sz="2400" noProof="0" dirty="0">
                <a:latin typeface="Tahoma" panose="020B0604030504040204" pitchFamily="34" charset="0"/>
              </a:rPr>
              <a:t>Independence (legal vs in practice)</a:t>
            </a:r>
          </a:p>
          <a:p>
            <a:pPr lvl="1">
              <a:lnSpc>
                <a:spcPct val="80000"/>
              </a:lnSpc>
            </a:pPr>
            <a:r>
              <a:rPr lang="en-ZA" altLang="en-US" sz="2400" noProof="0" dirty="0">
                <a:latin typeface="Tahoma" panose="020B0604030504040204" pitchFamily="34" charset="0"/>
              </a:rPr>
              <a:t>Resources</a:t>
            </a:r>
          </a:p>
          <a:p>
            <a:pPr lvl="1">
              <a:lnSpc>
                <a:spcPct val="80000"/>
              </a:lnSpc>
            </a:pPr>
            <a:r>
              <a:rPr lang="en-ZA" altLang="en-US" sz="2400" noProof="0" dirty="0">
                <a:latin typeface="Tahoma" panose="020B0604030504040204" pitchFamily="34" charset="0"/>
              </a:rPr>
              <a:t>Legitimacy &amp; credibility</a:t>
            </a:r>
          </a:p>
          <a:p>
            <a:pPr lvl="1">
              <a:lnSpc>
                <a:spcPct val="80000"/>
              </a:lnSpc>
            </a:pPr>
            <a:endParaRPr lang="en-ZA" altLang="en-US" sz="2400" noProof="0" dirty="0">
              <a:latin typeface="Tahoma" panose="020B0604030504040204" pitchFamily="34" charset="0"/>
            </a:endParaRPr>
          </a:p>
        </p:txBody>
      </p:sp>
      <p:pic>
        <p:nvPicPr>
          <p:cNvPr id="143364" name="Picture 4" descr="BS0097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063" y="4076700"/>
            <a:ext cx="24272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0515">
                                            <p:txEl>
                                              <p:pRg st="5" end="5"/>
                                            </p:txEl>
                                          </p:spTgt>
                                        </p:tgtEl>
                                        <p:attrNameLst>
                                          <p:attrName>style.visibility</p:attrName>
                                        </p:attrNameLst>
                                      </p:cBhvr>
                                      <p:to>
                                        <p:strVal val="visible"/>
                                      </p:to>
                                    </p:set>
                                    <p:anim calcmode="lin" valueType="num">
                                      <p:cBhvr additive="base">
                                        <p:cTn id="7" dur="500" fill="hold"/>
                                        <p:tgtEl>
                                          <p:spTgt spid="320515">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0515">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0515">
                                            <p:txEl>
                                              <p:pRg st="6" end="6"/>
                                            </p:txEl>
                                          </p:spTgt>
                                        </p:tgtEl>
                                        <p:attrNameLst>
                                          <p:attrName>style.visibility</p:attrName>
                                        </p:attrNameLst>
                                      </p:cBhvr>
                                      <p:to>
                                        <p:strVal val="visible"/>
                                      </p:to>
                                    </p:set>
                                    <p:anim calcmode="lin" valueType="num">
                                      <p:cBhvr additive="base">
                                        <p:cTn id="11" dur="500" fill="hold"/>
                                        <p:tgtEl>
                                          <p:spTgt spid="320515">
                                            <p:txEl>
                                              <p:pRg st="6" end="6"/>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0515">
                                            <p:txEl>
                                              <p:pRg st="6" end="6"/>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0515">
                                            <p:txEl>
                                              <p:pRg st="7" end="7"/>
                                            </p:txEl>
                                          </p:spTgt>
                                        </p:tgtEl>
                                        <p:attrNameLst>
                                          <p:attrName>style.visibility</p:attrName>
                                        </p:attrNameLst>
                                      </p:cBhvr>
                                      <p:to>
                                        <p:strVal val="visible"/>
                                      </p:to>
                                    </p:set>
                                    <p:anim calcmode="lin" valueType="num">
                                      <p:cBhvr additive="base">
                                        <p:cTn id="15" dur="500" fill="hold"/>
                                        <p:tgtEl>
                                          <p:spTgt spid="320515">
                                            <p:txEl>
                                              <p:pRg st="7" end="7"/>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0515">
                                            <p:txEl>
                                              <p:pRg st="7" end="7"/>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20515">
                                            <p:txEl>
                                              <p:pRg st="8" end="8"/>
                                            </p:txEl>
                                          </p:spTgt>
                                        </p:tgtEl>
                                        <p:attrNameLst>
                                          <p:attrName>style.visibility</p:attrName>
                                        </p:attrNameLst>
                                      </p:cBhvr>
                                      <p:to>
                                        <p:strVal val="visible"/>
                                      </p:to>
                                    </p:set>
                                    <p:anim calcmode="lin" valueType="num">
                                      <p:cBhvr additive="base">
                                        <p:cTn id="19" dur="500" fill="hold"/>
                                        <p:tgtEl>
                                          <p:spTgt spid="320515">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05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0"/>
            <a:ext cx="9144000" cy="1752600"/>
          </a:xfrm>
        </p:spPr>
        <p:txBody>
          <a:bodyPr/>
          <a:lstStyle/>
          <a:p>
            <a:pPr>
              <a:defRPr/>
            </a:pPr>
            <a:r>
              <a:rPr lang="en-ZA" noProof="0" dirty="0">
                <a:latin typeface="Tahoma" pitchFamily="34" charset="0"/>
              </a:rPr>
              <a:t>Building blocks of regulatory effectiveness</a:t>
            </a:r>
          </a:p>
        </p:txBody>
      </p:sp>
      <p:pic>
        <p:nvPicPr>
          <p:cNvPr id="145411" name="Picture 3"/>
          <p:cNvPicPr>
            <a:picLocks noGrp="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1484313"/>
            <a:ext cx="9144000" cy="5184775"/>
          </a:xfrm>
          <a:noFill/>
        </p:spPr>
      </p:pic>
      <p:sp>
        <p:nvSpPr>
          <p:cNvPr id="145412" name="Text Box 4"/>
          <p:cNvSpPr txBox="1">
            <a:spLocks noChangeArrowheads="1"/>
          </p:cNvSpPr>
          <p:nvPr/>
        </p:nvSpPr>
        <p:spPr bwMode="auto">
          <a:xfrm>
            <a:off x="6877050" y="6308725"/>
            <a:ext cx="195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US" altLang="en-US" sz="1400" dirty="0">
                <a:solidFill>
                  <a:schemeClr val="tx1"/>
                </a:solidFill>
              </a:rPr>
              <a:t>Source:  Leavey, 2004</a:t>
            </a:r>
            <a:endParaRPr lang="en-GB" altLang="en-US" sz="1400" dirty="0">
              <a:solidFill>
                <a:schemeClr val="tx1"/>
              </a:solidFill>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F66F66-EF61-41C4-8AF6-370963106693}"/>
              </a:ext>
            </a:extLst>
          </p:cNvPr>
          <p:cNvSpPr>
            <a:spLocks noGrp="1"/>
          </p:cNvSpPr>
          <p:nvPr>
            <p:ph type="ftr" sz="quarter" idx="11"/>
          </p:nvPr>
        </p:nvSpPr>
        <p:spPr/>
        <p:txBody>
          <a:bodyPr/>
          <a:lstStyle/>
          <a:p>
            <a:endParaRPr lang="en-GB" altLang="en-US" sz="2000" dirty="0">
              <a:solidFill>
                <a:schemeClr val="tx2"/>
              </a:solidFill>
              <a:latin typeface="Times New Roman" panose="02020603050405020304" pitchFamily="18" charset="0"/>
            </a:endParaRPr>
          </a:p>
        </p:txBody>
      </p:sp>
      <p:sp>
        <p:nvSpPr>
          <p:cNvPr id="6" name="Rectangle 3">
            <a:extLst>
              <a:ext uri="{FF2B5EF4-FFF2-40B4-BE49-F238E27FC236}">
                <a16:creationId xmlns:a16="http://schemas.microsoft.com/office/drawing/2014/main" id="{EA6E7A06-D4B7-42F0-B941-AA09BFC3438B}"/>
              </a:ext>
            </a:extLst>
          </p:cNvPr>
          <p:cNvSpPr txBox="1">
            <a:spLocks noChangeArrowheads="1"/>
          </p:cNvSpPr>
          <p:nvPr/>
        </p:nvSpPr>
        <p:spPr bwMode="auto">
          <a:xfrm>
            <a:off x="0" y="1"/>
            <a:ext cx="9144000" cy="1163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a:lstStyle>
          <a:p>
            <a:pPr>
              <a:defRPr/>
            </a:pPr>
            <a:r>
              <a:rPr lang="en-ZA" kern="0" dirty="0">
                <a:latin typeface="Tahoma" pitchFamily="34" charset="0"/>
              </a:rPr>
              <a:t>ICT Sector as an Ecosystem</a:t>
            </a:r>
          </a:p>
        </p:txBody>
      </p:sp>
      <p:pic>
        <p:nvPicPr>
          <p:cNvPr id="3" name="Picture 2">
            <a:extLst>
              <a:ext uri="{FF2B5EF4-FFF2-40B4-BE49-F238E27FC236}">
                <a16:creationId xmlns:a16="http://schemas.microsoft.com/office/drawing/2014/main" id="{471087E0-86E3-42DE-9988-50D44BCB1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3173"/>
            <a:ext cx="9144000" cy="5578195"/>
          </a:xfrm>
          <a:prstGeom prst="rect">
            <a:avLst/>
          </a:prstGeom>
        </p:spPr>
      </p:pic>
    </p:spTree>
    <p:extLst>
      <p:ext uri="{BB962C8B-B14F-4D97-AF65-F5344CB8AC3E}">
        <p14:creationId xmlns:p14="http://schemas.microsoft.com/office/powerpoint/2010/main" val="2514612523"/>
      </p:ext>
    </p:extLst>
  </p:cSld>
  <p:clrMapOvr>
    <a:masterClrMapping/>
  </p:clrMapOvr>
  <p:transition>
    <p:zoom/>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0"/>
            <a:ext cx="7596188" cy="1412875"/>
          </a:xfrm>
        </p:spPr>
        <p:txBody>
          <a:bodyPr/>
          <a:lstStyle/>
          <a:p>
            <a:pPr>
              <a:defRPr/>
            </a:pPr>
            <a:r>
              <a:rPr lang="en-ZA" noProof="0" dirty="0">
                <a:latin typeface="Tahoma" pitchFamily="34" charset="0"/>
              </a:rPr>
              <a:t>Assessing Regulatory Effectiveness…</a:t>
            </a:r>
          </a:p>
        </p:txBody>
      </p:sp>
      <p:pic>
        <p:nvPicPr>
          <p:cNvPr id="147459" name="Picture 6" descr="http://www.hxyjw.com/uploadfile/2011/1109/20111109111824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781300"/>
            <a:ext cx="28448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3"/>
          <p:cNvSpPr>
            <a:spLocks noGrp="1" noChangeArrowheads="1"/>
          </p:cNvSpPr>
          <p:nvPr>
            <p:ph type="body" idx="4294967295"/>
          </p:nvPr>
        </p:nvSpPr>
        <p:spPr>
          <a:xfrm>
            <a:off x="179388" y="1557338"/>
            <a:ext cx="7488237" cy="4679950"/>
          </a:xfrm>
        </p:spPr>
        <p:txBody>
          <a:bodyPr/>
          <a:lstStyle/>
          <a:p>
            <a:pPr>
              <a:lnSpc>
                <a:spcPct val="90000"/>
              </a:lnSpc>
            </a:pPr>
            <a:r>
              <a:rPr lang="en-ZA" altLang="en-US" sz="2200" noProof="0" dirty="0">
                <a:latin typeface="Tahoma" panose="020B0604030504040204" pitchFamily="34" charset="0"/>
              </a:rPr>
              <a:t>LINK Centre / research</a:t>
            </a:r>
            <a:r>
              <a:rPr lang="en-ZA" altLang="en-US" sz="2200" b="1" noProof="0" dirty="0">
                <a:latin typeface="Tahoma" panose="020B0604030504040204" pitchFamily="34" charset="0"/>
              </a:rPr>
              <a:t>ICT</a:t>
            </a:r>
            <a:r>
              <a:rPr lang="en-ZA" altLang="en-US" sz="2200" noProof="0" dirty="0">
                <a:latin typeface="Tahoma" panose="020B0604030504040204" pitchFamily="34" charset="0"/>
              </a:rPr>
              <a:t>africa survey, 2007</a:t>
            </a:r>
          </a:p>
          <a:p>
            <a:pPr>
              <a:lnSpc>
                <a:spcPct val="90000"/>
              </a:lnSpc>
            </a:pPr>
            <a:r>
              <a:rPr lang="en-ZA" altLang="en-US" sz="2200" noProof="0" dirty="0">
                <a:latin typeface="Tahoma" panose="020B0604030504040204" pitchFamily="34" charset="0"/>
              </a:rPr>
              <a:t>Stakeholder questionnaire, supplemented by interviews</a:t>
            </a:r>
          </a:p>
          <a:p>
            <a:pPr>
              <a:lnSpc>
                <a:spcPct val="90000"/>
              </a:lnSpc>
            </a:pPr>
            <a:r>
              <a:rPr lang="en-ZA" altLang="en-US" sz="2200" noProof="0" dirty="0">
                <a:latin typeface="Tahoma" panose="020B0604030504040204" pitchFamily="34" charset="0"/>
              </a:rPr>
              <a:t>Examined 6 dimensions</a:t>
            </a:r>
          </a:p>
          <a:p>
            <a:pPr lvl="1">
              <a:lnSpc>
                <a:spcPct val="90000"/>
              </a:lnSpc>
            </a:pPr>
            <a:r>
              <a:rPr lang="en-ZA" altLang="en-US" sz="2000" noProof="0" dirty="0">
                <a:latin typeface="Tahoma" panose="020B0604030504040204" pitchFamily="34" charset="0"/>
              </a:rPr>
              <a:t>Market Entry &amp; Licensing</a:t>
            </a:r>
          </a:p>
          <a:p>
            <a:pPr lvl="1">
              <a:lnSpc>
                <a:spcPct val="90000"/>
              </a:lnSpc>
            </a:pPr>
            <a:r>
              <a:rPr lang="en-ZA" altLang="en-US" sz="2000" noProof="0" dirty="0">
                <a:latin typeface="Tahoma" panose="020B0604030504040204" pitchFamily="34" charset="0"/>
              </a:rPr>
              <a:t>Scarce Resources (spectrum, numbering, rights of way)</a:t>
            </a:r>
          </a:p>
          <a:p>
            <a:pPr lvl="1">
              <a:lnSpc>
                <a:spcPct val="90000"/>
              </a:lnSpc>
            </a:pPr>
            <a:r>
              <a:rPr lang="en-ZA" altLang="en-US" sz="2000" noProof="0" dirty="0">
                <a:latin typeface="Tahoma" panose="020B0604030504040204" pitchFamily="34" charset="0"/>
              </a:rPr>
              <a:t>Interconnection and Facilities</a:t>
            </a:r>
          </a:p>
          <a:p>
            <a:pPr lvl="1">
              <a:lnSpc>
                <a:spcPct val="90000"/>
              </a:lnSpc>
            </a:pPr>
            <a:r>
              <a:rPr lang="en-ZA" altLang="en-US" sz="2000" noProof="0" dirty="0">
                <a:latin typeface="Tahoma" panose="020B0604030504040204" pitchFamily="34" charset="0"/>
              </a:rPr>
              <a:t>Tariff Regulation</a:t>
            </a:r>
          </a:p>
          <a:p>
            <a:pPr lvl="1">
              <a:lnSpc>
                <a:spcPct val="90000"/>
              </a:lnSpc>
            </a:pPr>
            <a:r>
              <a:rPr lang="en-ZA" altLang="en-US" sz="2000" noProof="0" dirty="0">
                <a:latin typeface="Tahoma" panose="020B0604030504040204" pitchFamily="34" charset="0"/>
              </a:rPr>
              <a:t>Regulation of Anti-competitive Practices</a:t>
            </a:r>
          </a:p>
          <a:p>
            <a:pPr lvl="1">
              <a:lnSpc>
                <a:spcPct val="90000"/>
              </a:lnSpc>
            </a:pPr>
            <a:r>
              <a:rPr lang="en-ZA" altLang="en-US" sz="2000" noProof="0" dirty="0">
                <a:latin typeface="Tahoma" panose="020B0604030504040204" pitchFamily="34" charset="0"/>
              </a:rPr>
              <a:t>Universal Service Obligation</a:t>
            </a:r>
          </a:p>
          <a:p>
            <a:pPr>
              <a:lnSpc>
                <a:spcPct val="90000"/>
              </a:lnSpc>
            </a:pPr>
            <a:r>
              <a:rPr lang="en-ZA" altLang="en-US" sz="2200" noProof="0" dirty="0">
                <a:latin typeface="Tahoma" panose="020B0604030504040204" pitchFamily="34" charset="0"/>
              </a:rPr>
              <a:t>Index of Telecomms Regulatory Effectiveness (TRE) </a:t>
            </a:r>
          </a:p>
          <a:p>
            <a:pPr>
              <a:lnSpc>
                <a:spcPct val="90000"/>
              </a:lnSpc>
            </a:pPr>
            <a:r>
              <a:rPr lang="en-ZA" altLang="en-US" sz="2200" noProof="0" dirty="0">
                <a:latin typeface="Tahoma" panose="020B0604030504040204" pitchFamily="34" charset="0"/>
              </a:rPr>
              <a:t>Other assessment tools include</a:t>
            </a:r>
          </a:p>
          <a:p>
            <a:pPr lvl="1">
              <a:lnSpc>
                <a:spcPct val="90000"/>
              </a:lnSpc>
            </a:pPr>
            <a:r>
              <a:rPr lang="en-ZA" altLang="en-US" sz="2000" noProof="0" dirty="0">
                <a:latin typeface="Tahoma" panose="020B0604030504040204" pitchFamily="34" charset="0"/>
              </a:rPr>
              <a:t>Regulatory Scorecard (ECTA)</a:t>
            </a:r>
          </a:p>
          <a:p>
            <a:pPr lvl="1">
              <a:lnSpc>
                <a:spcPct val="90000"/>
              </a:lnSpc>
            </a:pPr>
            <a:r>
              <a:rPr lang="en-ZA" altLang="en-US" sz="2000" noProof="0" dirty="0">
                <a:latin typeface="Tahoma" panose="020B0604030504040204" pitchFamily="34" charset="0"/>
              </a:rPr>
              <a:t>Telecoms Regulatory Governance Index (TRGI)</a:t>
            </a:r>
          </a:p>
        </p:txBody>
      </p:sp>
      <p:sp>
        <p:nvSpPr>
          <p:cNvPr id="147461" name="Rectangle 7"/>
          <p:cNvSpPr>
            <a:spLocks noChangeArrowheads="1"/>
          </p:cNvSpPr>
          <p:nvPr/>
        </p:nvSpPr>
        <p:spPr bwMode="auto">
          <a:xfrm>
            <a:off x="8101013" y="4724400"/>
            <a:ext cx="719137" cy="433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endParaRPr lang="en-ZA" altLang="en-US" sz="2400" dirty="0">
              <a:solidFill>
                <a:schemeClr val="tx1"/>
              </a:solidFill>
              <a:latin typeface="Times New Roman" panose="02020603050405020304" pitchFamily="18" charset="0"/>
            </a:endParaRPr>
          </a:p>
        </p:txBody>
      </p:sp>
    </p:spTree>
  </p:cSld>
  <p:clrMapOvr>
    <a:masterClrMapping/>
  </p:clrMapOvr>
  <p:transition>
    <p:zoom/>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9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25538"/>
            <a:ext cx="7562850"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Rectangle 2"/>
          <p:cNvSpPr>
            <a:spLocks noGrp="1" noChangeArrowheads="1"/>
          </p:cNvSpPr>
          <p:nvPr>
            <p:ph type="title" idx="4294967295"/>
          </p:nvPr>
        </p:nvSpPr>
        <p:spPr>
          <a:xfrm>
            <a:off x="0" y="0"/>
            <a:ext cx="7667625" cy="1341438"/>
          </a:xfrm>
        </p:spPr>
        <p:txBody>
          <a:bodyPr/>
          <a:lstStyle/>
          <a:p>
            <a:pPr>
              <a:defRPr/>
            </a:pPr>
            <a:r>
              <a:rPr lang="en-ZA" sz="3200" noProof="0" dirty="0">
                <a:latin typeface="Tahoma" pitchFamily="34" charset="0"/>
              </a:rPr>
              <a:t>Index of Regulatory Effectiveness</a:t>
            </a:r>
          </a:p>
        </p:txBody>
      </p:sp>
      <p:sp>
        <p:nvSpPr>
          <p:cNvPr id="149509" name="Text Box 5"/>
          <p:cNvSpPr txBox="1">
            <a:spLocks noChangeArrowheads="1"/>
          </p:cNvSpPr>
          <p:nvPr/>
        </p:nvSpPr>
        <p:spPr bwMode="auto">
          <a:xfrm>
            <a:off x="4859338" y="6254750"/>
            <a:ext cx="3268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Source:  researchICTafrica</a:t>
            </a:r>
          </a:p>
        </p:txBody>
      </p:sp>
    </p:spTree>
  </p:cSld>
  <p:clrMapOvr>
    <a:masterClrMapping/>
  </p:clrMapOvr>
  <p:transition>
    <p:zoom/>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txBox="1">
            <a:spLocks noGrp="1"/>
          </p:cNvSpPr>
          <p:nvPr/>
        </p:nvSpPr>
        <p:spPr bwMode="auto">
          <a:xfrm>
            <a:off x="3851275" y="6453188"/>
            <a:ext cx="5292725" cy="404812"/>
          </a:xfrm>
          <a:prstGeom prst="rect">
            <a:avLst/>
          </a:prstGeom>
          <a:noFill/>
          <a:ln>
            <a:miter lim="800000"/>
            <a:headEnd/>
            <a:tailEnd/>
          </a:ln>
        </p:spPr>
        <p:txBody>
          <a:bodyPr/>
          <a:lstStyle/>
          <a:p>
            <a:pPr eaLnBrk="1" hangingPunct="1">
              <a:defRPr/>
            </a:pPr>
            <a:r>
              <a:rPr lang="en-GB" sz="800" dirty="0">
                <a:latin typeface="+mn-lt"/>
              </a:rPr>
              <a:t>Licensed under a </a:t>
            </a:r>
            <a:r>
              <a:rPr lang="en-GB" sz="800" dirty="0">
                <a:solidFill>
                  <a:schemeClr val="tx2"/>
                </a:solidFill>
                <a:latin typeface="+mn-lt"/>
                <a:hlinkClick r:id="rId3"/>
              </a:rPr>
              <a:t>Creative Commons Attribution NonCommercial NoDerivs 2.0 SA Licence</a:t>
            </a:r>
            <a:r>
              <a:rPr lang="en-GB" sz="2000" dirty="0">
                <a:solidFill>
                  <a:schemeClr val="tx2"/>
                </a:solidFill>
              </a:rPr>
              <a:t> </a:t>
            </a:r>
          </a:p>
        </p:txBody>
      </p:sp>
      <p:sp>
        <p:nvSpPr>
          <p:cNvPr id="1696770" name="Rectangle 2"/>
          <p:cNvSpPr>
            <a:spLocks noGrp="1" noChangeArrowheads="1"/>
          </p:cNvSpPr>
          <p:nvPr>
            <p:ph type="title" idx="4294967295"/>
          </p:nvPr>
        </p:nvSpPr>
        <p:spPr>
          <a:xfrm>
            <a:off x="0" y="0"/>
            <a:ext cx="3059113" cy="2492375"/>
          </a:xfrm>
        </p:spPr>
        <p:txBody>
          <a:bodyPr/>
          <a:lstStyle/>
          <a:p>
            <a:pPr eaLnBrk="1" hangingPunct="1">
              <a:defRPr/>
            </a:pPr>
            <a:r>
              <a:rPr lang="en-ZA" noProof="0" dirty="0">
                <a:latin typeface="Tahoma" pitchFamily="34" charset="0"/>
              </a:rPr>
              <a:t>ECTA’s Regulatory Scorecard </a:t>
            </a:r>
          </a:p>
        </p:txBody>
      </p:sp>
      <p:pic>
        <p:nvPicPr>
          <p:cNvPr id="1515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175" y="0"/>
            <a:ext cx="609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Rectangle 3"/>
          <p:cNvSpPr>
            <a:spLocks noChangeArrowheads="1"/>
          </p:cNvSpPr>
          <p:nvPr/>
        </p:nvSpPr>
        <p:spPr bwMode="auto">
          <a:xfrm>
            <a:off x="0" y="3716338"/>
            <a:ext cx="30591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r>
              <a:rPr lang="en-ZA" altLang="en-US" dirty="0">
                <a:latin typeface="Tahoma" panose="020B0604030504040204" pitchFamily="34" charset="0"/>
              </a:rPr>
              <a:t>ECTA, 2009</a:t>
            </a:r>
          </a:p>
          <a:p>
            <a:pPr eaLnBrk="1" hangingPunct="1"/>
            <a:r>
              <a:rPr lang="en-ZA" altLang="en-US" sz="2800" dirty="0">
                <a:latin typeface="Tahoma" panose="020B0604030504040204" pitchFamily="34" charset="0"/>
              </a:rPr>
              <a:t>European Competitive Telecomms Association</a:t>
            </a:r>
          </a:p>
          <a:p>
            <a:pPr eaLnBrk="1" hangingPunct="1"/>
            <a:endParaRPr lang="en-ZA" altLang="en-US" dirty="0">
              <a:latin typeface="Tahoma" panose="020B0604030504040204" pitchFamily="34" charset="0"/>
            </a:endParaRPr>
          </a:p>
        </p:txBody>
      </p:sp>
      <p:pic>
        <p:nvPicPr>
          <p:cNvPr id="151558" name="Picture 7" descr="http://images.all-free-download.com/images/graphiclarge/ecta_1052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50" y="2205038"/>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txBox="1">
            <a:spLocks noGrp="1"/>
          </p:cNvSpPr>
          <p:nvPr/>
        </p:nvSpPr>
        <p:spPr bwMode="auto">
          <a:xfrm>
            <a:off x="3851275" y="6453188"/>
            <a:ext cx="5292725" cy="404812"/>
          </a:xfrm>
          <a:prstGeom prst="rect">
            <a:avLst/>
          </a:prstGeom>
          <a:noFill/>
          <a:ln>
            <a:miter lim="800000"/>
            <a:headEnd/>
            <a:tailEnd/>
          </a:ln>
        </p:spPr>
        <p:txBody>
          <a:bodyPr/>
          <a:lstStyle/>
          <a:p>
            <a:pPr eaLnBrk="1" hangingPunct="1">
              <a:defRPr/>
            </a:pPr>
            <a:r>
              <a:rPr lang="en-GB" sz="800" dirty="0">
                <a:latin typeface="+mn-lt"/>
              </a:rPr>
              <a:t>Licensed under a </a:t>
            </a:r>
            <a:r>
              <a:rPr lang="en-GB" sz="800" dirty="0">
                <a:solidFill>
                  <a:schemeClr val="tx2"/>
                </a:solidFill>
                <a:latin typeface="+mn-lt"/>
                <a:hlinkClick r:id="rId3"/>
              </a:rPr>
              <a:t>Creative Commons Attribution NonCommercial NoDerivs 2.0 SA Licence</a:t>
            </a:r>
            <a:r>
              <a:rPr lang="en-GB" sz="2000" dirty="0">
                <a:solidFill>
                  <a:schemeClr val="tx2"/>
                </a:solidFill>
              </a:rPr>
              <a:t> </a:t>
            </a:r>
          </a:p>
        </p:txBody>
      </p:sp>
      <p:sp>
        <p:nvSpPr>
          <p:cNvPr id="1696770" name="Rectangle 2"/>
          <p:cNvSpPr>
            <a:spLocks noGrp="1" noChangeArrowheads="1"/>
          </p:cNvSpPr>
          <p:nvPr>
            <p:ph type="title" idx="4294967295"/>
          </p:nvPr>
        </p:nvSpPr>
        <p:spPr>
          <a:xfrm>
            <a:off x="0" y="0"/>
            <a:ext cx="4787900" cy="1557338"/>
          </a:xfrm>
        </p:spPr>
        <p:txBody>
          <a:bodyPr/>
          <a:lstStyle/>
          <a:p>
            <a:pPr eaLnBrk="1" hangingPunct="1">
              <a:defRPr/>
            </a:pPr>
            <a:r>
              <a:rPr lang="en-ZA" sz="3600" noProof="0" dirty="0">
                <a:latin typeface="Tahoma" pitchFamily="34" charset="0"/>
              </a:rPr>
              <a:t>ECTA’s Regulatory Scorecard</a:t>
            </a:r>
            <a:r>
              <a:rPr lang="en-ZA" noProof="0" dirty="0">
                <a:latin typeface="Tahoma" pitchFamily="34" charset="0"/>
              </a:rPr>
              <a:t> </a:t>
            </a:r>
          </a:p>
        </p:txBody>
      </p:sp>
      <p:sp>
        <p:nvSpPr>
          <p:cNvPr id="153604" name="Rectangle 3"/>
          <p:cNvSpPr>
            <a:spLocks noGrp="1" noChangeArrowheads="1"/>
          </p:cNvSpPr>
          <p:nvPr>
            <p:ph type="body" idx="4294967295"/>
          </p:nvPr>
        </p:nvSpPr>
        <p:spPr/>
        <p:txBody>
          <a:bodyPr/>
          <a:lstStyle/>
          <a:p>
            <a:pPr eaLnBrk="1" hangingPunct="1"/>
            <a:endParaRPr lang="en-ZA" altLang="en-US" dirty="0"/>
          </a:p>
        </p:txBody>
      </p:sp>
      <p:pic>
        <p:nvPicPr>
          <p:cNvPr id="153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3284538"/>
            <a:ext cx="175577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57338"/>
            <a:ext cx="49149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0"/>
            <a:ext cx="2486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txBox="1">
            <a:spLocks noGrp="1"/>
          </p:cNvSpPr>
          <p:nvPr/>
        </p:nvSpPr>
        <p:spPr bwMode="auto">
          <a:xfrm>
            <a:off x="3851275" y="6453188"/>
            <a:ext cx="5292725" cy="404812"/>
          </a:xfrm>
          <a:prstGeom prst="rect">
            <a:avLst/>
          </a:prstGeom>
          <a:noFill/>
          <a:ln>
            <a:miter lim="800000"/>
            <a:headEnd/>
            <a:tailEnd/>
          </a:ln>
        </p:spPr>
        <p:txBody>
          <a:bodyPr/>
          <a:lstStyle/>
          <a:p>
            <a:pPr eaLnBrk="1" hangingPunct="1">
              <a:defRPr/>
            </a:pPr>
            <a:r>
              <a:rPr lang="en-GB" sz="800" dirty="0">
                <a:latin typeface="+mn-lt"/>
              </a:rPr>
              <a:t>Licensed under a </a:t>
            </a:r>
            <a:r>
              <a:rPr lang="en-GB" sz="800" dirty="0">
                <a:solidFill>
                  <a:schemeClr val="tx2"/>
                </a:solidFill>
                <a:latin typeface="+mn-lt"/>
                <a:hlinkClick r:id="rId3"/>
              </a:rPr>
              <a:t>Creative Commons Attribution NonCommercial NoDerivs 2.0 SA Licence</a:t>
            </a:r>
            <a:r>
              <a:rPr lang="en-GB" sz="2000" dirty="0">
                <a:solidFill>
                  <a:schemeClr val="tx2"/>
                </a:solidFill>
              </a:rPr>
              <a:t> </a:t>
            </a:r>
          </a:p>
        </p:txBody>
      </p:sp>
      <p:sp>
        <p:nvSpPr>
          <p:cNvPr id="1694722" name="Rectangle 2"/>
          <p:cNvSpPr>
            <a:spLocks noGrp="1" noChangeArrowheads="1"/>
          </p:cNvSpPr>
          <p:nvPr>
            <p:ph type="title" idx="4294967295"/>
          </p:nvPr>
        </p:nvSpPr>
        <p:spPr>
          <a:xfrm>
            <a:off x="0" y="0"/>
            <a:ext cx="2555875" cy="2708275"/>
          </a:xfrm>
        </p:spPr>
        <p:txBody>
          <a:bodyPr/>
          <a:lstStyle/>
          <a:p>
            <a:pPr eaLnBrk="1" hangingPunct="1">
              <a:defRPr/>
            </a:pPr>
            <a:r>
              <a:rPr lang="en-ZA" sz="3200" noProof="0" dirty="0">
                <a:latin typeface="Tahoma" pitchFamily="34" charset="0"/>
              </a:rPr>
              <a:t>ECTA’s</a:t>
            </a:r>
            <a:br>
              <a:rPr lang="en-ZA" sz="3200" noProof="0" dirty="0">
                <a:latin typeface="Tahoma" pitchFamily="34" charset="0"/>
              </a:rPr>
            </a:br>
            <a:r>
              <a:rPr lang="en-ZA" sz="3200" noProof="0" dirty="0">
                <a:latin typeface="Tahoma" pitchFamily="34" charset="0"/>
              </a:rPr>
              <a:t>Regulatory</a:t>
            </a:r>
            <a:br>
              <a:rPr lang="en-ZA" sz="3200" noProof="0" dirty="0">
                <a:latin typeface="Tahoma" pitchFamily="34" charset="0"/>
              </a:rPr>
            </a:br>
            <a:r>
              <a:rPr lang="en-ZA" sz="3200" noProof="0" dirty="0">
                <a:latin typeface="Tahoma" pitchFamily="34" charset="0"/>
              </a:rPr>
              <a:t>Scorecard</a:t>
            </a:r>
          </a:p>
        </p:txBody>
      </p:sp>
      <p:pic>
        <p:nvPicPr>
          <p:cNvPr id="155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038" y="100013"/>
            <a:ext cx="659447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388" y="3244850"/>
            <a:ext cx="6588125"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4" name="Picture 7" descr="http://images.all-free-download.com/images/graphiclarge/ecta_1052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3321050"/>
            <a:ext cx="25558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txBox="1">
            <a:spLocks noGrp="1"/>
          </p:cNvSpPr>
          <p:nvPr/>
        </p:nvSpPr>
        <p:spPr bwMode="auto">
          <a:xfrm>
            <a:off x="3851275" y="6453188"/>
            <a:ext cx="5292725" cy="404812"/>
          </a:xfrm>
          <a:prstGeom prst="rect">
            <a:avLst/>
          </a:prstGeom>
          <a:noFill/>
          <a:ln>
            <a:miter lim="800000"/>
            <a:headEnd/>
            <a:tailEnd/>
          </a:ln>
        </p:spPr>
        <p:txBody>
          <a:bodyPr/>
          <a:lstStyle/>
          <a:p>
            <a:pPr eaLnBrk="1" hangingPunct="1">
              <a:defRPr/>
            </a:pPr>
            <a:r>
              <a:rPr lang="en-GB" sz="800" dirty="0">
                <a:latin typeface="+mn-lt"/>
              </a:rPr>
              <a:t>Licensed under a </a:t>
            </a:r>
            <a:r>
              <a:rPr lang="en-GB" sz="800" dirty="0">
                <a:solidFill>
                  <a:schemeClr val="tx2"/>
                </a:solidFill>
                <a:latin typeface="+mn-lt"/>
                <a:hlinkClick r:id="rId3"/>
              </a:rPr>
              <a:t>Creative Commons Attribution NonCommercial NoDerivs 2.0 SA Licence</a:t>
            </a:r>
            <a:r>
              <a:rPr lang="en-GB" sz="2000" dirty="0">
                <a:solidFill>
                  <a:schemeClr val="tx2"/>
                </a:solidFill>
              </a:rPr>
              <a:t> </a:t>
            </a:r>
          </a:p>
        </p:txBody>
      </p:sp>
      <p:sp>
        <p:nvSpPr>
          <p:cNvPr id="1698818" name="Rectangle 2"/>
          <p:cNvSpPr>
            <a:spLocks noGrp="1" noChangeArrowheads="1"/>
          </p:cNvSpPr>
          <p:nvPr>
            <p:ph type="title" idx="4294967295"/>
          </p:nvPr>
        </p:nvSpPr>
        <p:spPr>
          <a:xfrm>
            <a:off x="0" y="0"/>
            <a:ext cx="7524750" cy="1752600"/>
          </a:xfrm>
        </p:spPr>
        <p:txBody>
          <a:bodyPr/>
          <a:lstStyle/>
          <a:p>
            <a:pPr eaLnBrk="1" hangingPunct="1">
              <a:defRPr/>
            </a:pPr>
            <a:r>
              <a:rPr lang="en-ZA" noProof="0" dirty="0">
                <a:latin typeface="Tahoma" pitchFamily="34" charset="0"/>
              </a:rPr>
              <a:t>Regulatory Effectiveness</a:t>
            </a:r>
            <a:br>
              <a:rPr lang="en-ZA" noProof="0" dirty="0">
                <a:latin typeface="Tahoma" pitchFamily="34" charset="0"/>
              </a:rPr>
            </a:br>
            <a:r>
              <a:rPr lang="en-ZA" noProof="0" dirty="0">
                <a:latin typeface="Tahoma" pitchFamily="34" charset="0"/>
              </a:rPr>
              <a:t> Correlates with Investment</a:t>
            </a:r>
          </a:p>
        </p:txBody>
      </p:sp>
      <p:sp>
        <p:nvSpPr>
          <p:cNvPr id="157700" name="Rectangle 3"/>
          <p:cNvSpPr>
            <a:spLocks noGrp="1" noChangeArrowheads="1"/>
          </p:cNvSpPr>
          <p:nvPr>
            <p:ph type="body" idx="4294967295"/>
          </p:nvPr>
        </p:nvSpPr>
        <p:spPr/>
        <p:txBody>
          <a:bodyPr/>
          <a:lstStyle/>
          <a:p>
            <a:pPr eaLnBrk="1" hangingPunct="1"/>
            <a:endParaRPr lang="en-ZA" altLang="en-US" dirty="0"/>
          </a:p>
        </p:txBody>
      </p:sp>
      <p:pic>
        <p:nvPicPr>
          <p:cNvPr id="1577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9388"/>
            <a:ext cx="9144000"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Text Box 5"/>
          <p:cNvSpPr txBox="1">
            <a:spLocks noChangeArrowheads="1"/>
          </p:cNvSpPr>
          <p:nvPr/>
        </p:nvSpPr>
        <p:spPr bwMode="auto">
          <a:xfrm>
            <a:off x="6064250" y="6235700"/>
            <a:ext cx="186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400" dirty="0">
                <a:solidFill>
                  <a:schemeClr val="tx1"/>
                </a:solidFill>
              </a:rPr>
              <a:t>Source:  ECTA, 2005</a:t>
            </a:r>
          </a:p>
        </p:txBody>
      </p:sp>
    </p:spTree>
  </p:cSld>
  <p:clrMapOvr>
    <a:masterClrMapping/>
  </p:clrMapOvr>
  <p:transition>
    <p:zoom/>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0"/>
            <a:ext cx="7524750" cy="2060575"/>
          </a:xfrm>
        </p:spPr>
        <p:txBody>
          <a:bodyPr/>
          <a:lstStyle/>
          <a:p>
            <a:pPr>
              <a:defRPr/>
            </a:pPr>
            <a:r>
              <a:rPr lang="en-ZA" noProof="0" dirty="0">
                <a:latin typeface="Tahoma" pitchFamily="34" charset="0"/>
              </a:rPr>
              <a:t>TRGI:</a:t>
            </a:r>
            <a:br>
              <a:rPr lang="en-ZA" noProof="0" dirty="0">
                <a:latin typeface="Tahoma" pitchFamily="34" charset="0"/>
              </a:rPr>
            </a:br>
            <a:r>
              <a:rPr lang="en-ZA" sz="2800" noProof="0" dirty="0">
                <a:latin typeface="Tahoma" pitchFamily="34" charset="0"/>
              </a:rPr>
              <a:t>Telecoms Regulatory Governance Index</a:t>
            </a:r>
          </a:p>
        </p:txBody>
      </p:sp>
      <p:sp>
        <p:nvSpPr>
          <p:cNvPr id="159747" name="Rectangle 3"/>
          <p:cNvSpPr>
            <a:spLocks noGrp="1" noChangeArrowheads="1"/>
          </p:cNvSpPr>
          <p:nvPr>
            <p:ph type="body" idx="4294967295"/>
          </p:nvPr>
        </p:nvSpPr>
        <p:spPr/>
        <p:txBody>
          <a:bodyPr/>
          <a:lstStyle/>
          <a:p>
            <a:endParaRPr lang="en-ZA" altLang="en-US" dirty="0"/>
          </a:p>
        </p:txBody>
      </p:sp>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900238"/>
            <a:ext cx="92678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Text Box 5"/>
          <p:cNvSpPr txBox="1">
            <a:spLocks noChangeArrowheads="1"/>
          </p:cNvSpPr>
          <p:nvPr/>
        </p:nvSpPr>
        <p:spPr bwMode="auto">
          <a:xfrm>
            <a:off x="4572000" y="6237288"/>
            <a:ext cx="3519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400" dirty="0">
                <a:solidFill>
                  <a:schemeClr val="tx1"/>
                </a:solidFill>
                <a:latin typeface="Tahoma" panose="020B0604030504040204" pitchFamily="34" charset="0"/>
              </a:rPr>
              <a:t>Source:   Waverman &amp; Koutroumpis, 2011</a:t>
            </a:r>
          </a:p>
        </p:txBody>
      </p:sp>
    </p:spTree>
  </p:cSld>
  <p:clrMapOvr>
    <a:masterClrMapping/>
  </p:clrMapOvr>
  <p:transition>
    <p:zoom/>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031" y="3933056"/>
            <a:ext cx="28575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4" name="Rectangle 2"/>
          <p:cNvSpPr>
            <a:spLocks noGrp="1" noChangeArrowheads="1"/>
          </p:cNvSpPr>
          <p:nvPr>
            <p:ph type="title" idx="4294967295"/>
          </p:nvPr>
        </p:nvSpPr>
        <p:spPr>
          <a:xfrm>
            <a:off x="0" y="0"/>
            <a:ext cx="7524750" cy="2060575"/>
          </a:xfrm>
        </p:spPr>
        <p:txBody>
          <a:bodyPr/>
          <a:lstStyle/>
          <a:p>
            <a:pPr>
              <a:defRPr/>
            </a:pPr>
            <a:r>
              <a:rPr lang="en-ZA" noProof="0" dirty="0">
                <a:latin typeface="Tahoma" pitchFamily="34" charset="0"/>
              </a:rPr>
              <a:t>ITU:</a:t>
            </a:r>
            <a:br>
              <a:rPr lang="en-ZA" noProof="0" dirty="0">
                <a:latin typeface="Tahoma" pitchFamily="34" charset="0"/>
              </a:rPr>
            </a:br>
            <a:r>
              <a:rPr lang="en-ZA" noProof="0" dirty="0">
                <a:latin typeface="Tahoma" pitchFamily="34" charset="0"/>
              </a:rPr>
              <a:t>Generations of Regulation</a:t>
            </a:r>
            <a:endParaRPr lang="en-ZA" sz="2800" noProof="0" dirty="0">
              <a:latin typeface="Tahoma" pitchFamily="34" charset="0"/>
            </a:endParaRPr>
          </a:p>
        </p:txBody>
      </p:sp>
      <p:sp>
        <p:nvSpPr>
          <p:cNvPr id="159747" name="Rectangle 3"/>
          <p:cNvSpPr>
            <a:spLocks noGrp="1" noChangeArrowheads="1"/>
          </p:cNvSpPr>
          <p:nvPr>
            <p:ph type="body" idx="4294967295"/>
          </p:nvPr>
        </p:nvSpPr>
        <p:spPr>
          <a:xfrm>
            <a:off x="179513" y="1916832"/>
            <a:ext cx="7416824" cy="4223772"/>
          </a:xfrm>
        </p:spPr>
        <p:txBody>
          <a:bodyPr/>
          <a:lstStyle/>
          <a:p>
            <a:r>
              <a:rPr lang="en-ZA" sz="2600" b="1" noProof="0" dirty="0"/>
              <a:t>G1: </a:t>
            </a:r>
            <a:r>
              <a:rPr lang="en-ZA" sz="2600" noProof="0" dirty="0"/>
              <a:t>Regulated public monopolies – command &amp; control approach </a:t>
            </a:r>
          </a:p>
          <a:p>
            <a:r>
              <a:rPr lang="en-ZA" sz="2600" b="1" noProof="0" dirty="0"/>
              <a:t>G2: </a:t>
            </a:r>
            <a:r>
              <a:rPr lang="en-ZA" sz="2600" noProof="0" dirty="0"/>
              <a:t>Basic reform – partial liberalisation &amp; privatisation across the layers </a:t>
            </a:r>
          </a:p>
          <a:p>
            <a:r>
              <a:rPr lang="en-ZA" sz="2600" b="1" noProof="0" dirty="0"/>
              <a:t>G3: </a:t>
            </a:r>
            <a:r>
              <a:rPr lang="en-ZA" sz="2600" noProof="0" dirty="0"/>
              <a:t>Enabling investment, innovation &amp; access – dual focus on stimulating competition in service &amp; content delivery, &amp; consumer protection </a:t>
            </a:r>
          </a:p>
          <a:p>
            <a:r>
              <a:rPr lang="en-ZA" sz="2600" b="1" noProof="0" dirty="0"/>
              <a:t>G4: </a:t>
            </a:r>
            <a:r>
              <a:rPr lang="en-ZA" sz="2600" noProof="0" dirty="0"/>
              <a:t>Integrated regulation – led by economic &amp; social policy goals </a:t>
            </a:r>
            <a:endParaRPr lang="en-ZA" altLang="en-US" sz="2600" noProof="0" dirty="0"/>
          </a:p>
        </p:txBody>
      </p:sp>
      <p:sp>
        <p:nvSpPr>
          <p:cNvPr id="159749" name="Text Box 5"/>
          <p:cNvSpPr txBox="1">
            <a:spLocks noChangeArrowheads="1"/>
          </p:cNvSpPr>
          <p:nvPr/>
        </p:nvSpPr>
        <p:spPr bwMode="auto">
          <a:xfrm>
            <a:off x="6660232" y="6140604"/>
            <a:ext cx="11875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400" dirty="0">
                <a:solidFill>
                  <a:schemeClr val="tx1"/>
                </a:solidFill>
                <a:latin typeface="Tahoma" panose="020B0604030504040204" pitchFamily="34" charset="0"/>
              </a:rPr>
              <a:t>Source:  ITU</a:t>
            </a:r>
          </a:p>
        </p:txBody>
      </p:sp>
    </p:spTree>
    <p:extLst>
      <p:ext uri="{BB962C8B-B14F-4D97-AF65-F5344CB8AC3E}">
        <p14:creationId xmlns:p14="http://schemas.microsoft.com/office/powerpoint/2010/main" val="3248689224"/>
      </p:ext>
    </p:extLst>
  </p:cSld>
  <p:clrMapOvr>
    <a:masterClrMapping/>
  </p:clrMapOvr>
  <p:transition>
    <p:zoom/>
  </p:transition>
</p:sld>
</file>

<file path=ppt/slides/slide7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29" y="1124744"/>
            <a:ext cx="8829675" cy="5851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4" name="Rectangle 2"/>
          <p:cNvSpPr>
            <a:spLocks noGrp="1" noChangeArrowheads="1"/>
          </p:cNvSpPr>
          <p:nvPr>
            <p:ph type="title" idx="4294967295"/>
          </p:nvPr>
        </p:nvSpPr>
        <p:spPr>
          <a:xfrm>
            <a:off x="0" y="1"/>
            <a:ext cx="9144000" cy="1556792"/>
          </a:xfrm>
        </p:spPr>
        <p:txBody>
          <a:bodyPr/>
          <a:lstStyle/>
          <a:p>
            <a:pPr>
              <a:defRPr/>
            </a:pPr>
            <a:r>
              <a:rPr lang="en-ZA" sz="3600" noProof="0" dirty="0">
                <a:latin typeface="Tahoma" pitchFamily="34" charset="0"/>
              </a:rPr>
              <a:t>ITU Regulatory Tracker</a:t>
            </a:r>
            <a:endParaRPr lang="en-ZA" sz="2400" noProof="0" dirty="0">
              <a:latin typeface="Tahoma" pitchFamily="34" charset="0"/>
            </a:endParaRPr>
          </a:p>
        </p:txBody>
      </p:sp>
      <p:sp>
        <p:nvSpPr>
          <p:cNvPr id="159749" name="Text Box 5"/>
          <p:cNvSpPr txBox="1">
            <a:spLocks noChangeArrowheads="1"/>
          </p:cNvSpPr>
          <p:nvPr/>
        </p:nvSpPr>
        <p:spPr bwMode="auto">
          <a:xfrm>
            <a:off x="6660232" y="6550223"/>
            <a:ext cx="16877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400" dirty="0">
                <a:solidFill>
                  <a:schemeClr val="tx1">
                    <a:lumMod val="75000"/>
                  </a:schemeClr>
                </a:solidFill>
                <a:latin typeface="Tahoma" panose="020B0604030504040204" pitchFamily="34" charset="0"/>
              </a:rPr>
              <a:t>Source:  ITU, 2015</a:t>
            </a:r>
          </a:p>
        </p:txBody>
      </p:sp>
    </p:spTree>
    <p:extLst>
      <p:ext uri="{BB962C8B-B14F-4D97-AF65-F5344CB8AC3E}">
        <p14:creationId xmlns:p14="http://schemas.microsoft.com/office/powerpoint/2010/main" val="3554058140"/>
      </p:ext>
    </p:extLst>
  </p:cSld>
  <p:clrMapOvr>
    <a:masterClrMapping/>
  </p:clrMapOvr>
  <p:transition>
    <p:zoom/>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ctrTitle" idx="4294967295"/>
          </p:nvPr>
        </p:nvSpPr>
        <p:spPr>
          <a:xfrm>
            <a:off x="0" y="0"/>
            <a:ext cx="9144000" cy="5661025"/>
          </a:xfrm>
        </p:spPr>
        <p:txBody>
          <a:bodyPr/>
          <a:lstStyle/>
          <a:p>
            <a:pPr>
              <a:defRPr/>
            </a:pPr>
            <a:r>
              <a:rPr lang="en-ZA" noProof="0" dirty="0">
                <a:latin typeface="Tahoma" pitchFamily="34" charset="0"/>
              </a:rPr>
              <a:t>Concluding </a:t>
            </a: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br>
              <a:rPr lang="en-ZA" noProof="0" dirty="0">
                <a:latin typeface="Tahoma" pitchFamily="34" charset="0"/>
              </a:rPr>
            </a:br>
            <a:r>
              <a:rPr lang="en-ZA" noProof="0" dirty="0">
                <a:latin typeface="Tahoma" pitchFamily="34" charset="0"/>
              </a:rPr>
              <a:t>thoughts…</a:t>
            </a:r>
          </a:p>
        </p:txBody>
      </p:sp>
      <p:pic>
        <p:nvPicPr>
          <p:cNvPr id="167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412875"/>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logo&#10;&#10;Description automatically generated">
            <a:extLst>
              <a:ext uri="{FF2B5EF4-FFF2-40B4-BE49-F238E27FC236}">
                <a16:creationId xmlns:a16="http://schemas.microsoft.com/office/drawing/2014/main" id="{E877D171-3C39-4D36-B92C-F73E25EE1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4714-EE48-41C9-9E58-AFC0A483E9C0}"/>
              </a:ext>
            </a:extLst>
          </p:cNvPr>
          <p:cNvSpPr>
            <a:spLocks noGrp="1"/>
          </p:cNvSpPr>
          <p:nvPr>
            <p:ph type="title"/>
          </p:nvPr>
        </p:nvSpPr>
        <p:spPr>
          <a:xfrm>
            <a:off x="0" y="204611"/>
            <a:ext cx="9144000" cy="1086864"/>
          </a:xfrm>
        </p:spPr>
        <p:txBody>
          <a:bodyPr>
            <a:normAutofit/>
          </a:bodyPr>
          <a:lstStyle/>
          <a:p>
            <a:pPr algn="ctr"/>
            <a:r>
              <a:rPr lang="en-ZA" sz="3600" dirty="0">
                <a:solidFill>
                  <a:schemeClr val="tx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ICT and the ‘4th Industrial Revolution’ </a:t>
            </a:r>
          </a:p>
        </p:txBody>
      </p:sp>
      <p:pic>
        <p:nvPicPr>
          <p:cNvPr id="5" name="Content Placeholder 4">
            <a:extLst>
              <a:ext uri="{FF2B5EF4-FFF2-40B4-BE49-F238E27FC236}">
                <a16:creationId xmlns:a16="http://schemas.microsoft.com/office/drawing/2014/main" id="{781BBAA9-8692-431D-94C0-4A012753BE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66" t="12288" r="1655" b="46293"/>
          <a:stretch/>
        </p:blipFill>
        <p:spPr>
          <a:xfrm>
            <a:off x="4452423" y="1617163"/>
            <a:ext cx="4617721" cy="1955853"/>
          </a:xfrm>
        </p:spPr>
      </p:pic>
      <p:pic>
        <p:nvPicPr>
          <p:cNvPr id="6" name="Content Placeholder 4">
            <a:extLst>
              <a:ext uri="{FF2B5EF4-FFF2-40B4-BE49-F238E27FC236}">
                <a16:creationId xmlns:a16="http://schemas.microsoft.com/office/drawing/2014/main" id="{691CA178-6BC5-4CC9-8063-CD263469159D}"/>
              </a:ext>
            </a:extLst>
          </p:cNvPr>
          <p:cNvPicPr>
            <a:picLocks noChangeAspect="1"/>
          </p:cNvPicPr>
          <p:nvPr/>
        </p:nvPicPr>
        <p:blipFill rotWithShape="1">
          <a:blip r:embed="rId2">
            <a:extLst>
              <a:ext uri="{28A0092B-C50C-407E-A947-70E740481C1C}">
                <a14:useLocalDpi xmlns:a14="http://schemas.microsoft.com/office/drawing/2010/main" val="0"/>
              </a:ext>
            </a:extLst>
          </a:blip>
          <a:srcRect l="2118" t="61619" r="1803" b="5044"/>
          <a:stretch/>
        </p:blipFill>
        <p:spPr>
          <a:xfrm>
            <a:off x="116059" y="3645024"/>
            <a:ext cx="5060250" cy="1725085"/>
          </a:xfrm>
          <a:prstGeom prst="rect">
            <a:avLst/>
          </a:prstGeom>
        </p:spPr>
      </p:pic>
      <p:sp>
        <p:nvSpPr>
          <p:cNvPr id="7" name="TextBox 6">
            <a:extLst>
              <a:ext uri="{FF2B5EF4-FFF2-40B4-BE49-F238E27FC236}">
                <a16:creationId xmlns:a16="http://schemas.microsoft.com/office/drawing/2014/main" id="{2AFED64D-7E03-4164-8F23-DC94B3E9EE7C}"/>
              </a:ext>
            </a:extLst>
          </p:cNvPr>
          <p:cNvSpPr txBox="1"/>
          <p:nvPr/>
        </p:nvSpPr>
        <p:spPr>
          <a:xfrm>
            <a:off x="6623192" y="6514889"/>
            <a:ext cx="2386744" cy="276999"/>
          </a:xfrm>
          <a:prstGeom prst="rect">
            <a:avLst/>
          </a:prstGeom>
          <a:noFill/>
        </p:spPr>
        <p:txBody>
          <a:bodyPr wrap="none" rtlCol="0">
            <a:spAutoFit/>
          </a:bodyPr>
          <a:lstStyle/>
          <a:p>
            <a:r>
              <a:rPr lang="en-ZA" sz="1200" dirty="0">
                <a:latin typeface="Tahoma" panose="020B0604030504040204" pitchFamily="34" charset="0"/>
                <a:ea typeface="Tahoma" panose="020B0604030504040204" pitchFamily="34" charset="0"/>
                <a:cs typeface="Tahoma" panose="020B0604030504040204" pitchFamily="34" charset="0"/>
              </a:rPr>
              <a:t>Graphics:  Christoph </a:t>
            </a:r>
            <a:r>
              <a:rPr lang="en-ZA" sz="1200" dirty="0" err="1">
                <a:latin typeface="Tahoma" panose="020B0604030504040204" pitchFamily="34" charset="0"/>
                <a:ea typeface="Tahoma" panose="020B0604030504040204" pitchFamily="34" charset="0"/>
                <a:cs typeface="Tahoma" panose="020B0604030504040204" pitchFamily="34" charset="0"/>
              </a:rPr>
              <a:t>Roser</a:t>
            </a:r>
            <a:r>
              <a:rPr lang="en-ZA" sz="1200" dirty="0">
                <a:latin typeface="Tahoma" panose="020B0604030504040204" pitchFamily="34" charset="0"/>
                <a:ea typeface="Tahoma" panose="020B0604030504040204" pitchFamily="34" charset="0"/>
                <a:cs typeface="Tahoma" panose="020B0604030504040204" pitchFamily="34" charset="0"/>
              </a:rPr>
              <a:t>, PWC</a:t>
            </a:r>
          </a:p>
        </p:txBody>
      </p:sp>
      <p:sp>
        <p:nvSpPr>
          <p:cNvPr id="8" name="TextBox 7">
            <a:extLst>
              <a:ext uri="{FF2B5EF4-FFF2-40B4-BE49-F238E27FC236}">
                <a16:creationId xmlns:a16="http://schemas.microsoft.com/office/drawing/2014/main" id="{CA5B1B18-20BD-41E5-B96E-AA09A1B2EDE5}"/>
              </a:ext>
            </a:extLst>
          </p:cNvPr>
          <p:cNvSpPr txBox="1"/>
          <p:nvPr/>
        </p:nvSpPr>
        <p:spPr>
          <a:xfrm>
            <a:off x="5324320" y="3717032"/>
            <a:ext cx="3745824" cy="2031325"/>
          </a:xfrm>
          <a:prstGeom prst="rect">
            <a:avLst/>
          </a:prstGeom>
          <a:noFill/>
        </p:spPr>
        <p:txBody>
          <a:bodyPr wrap="square" rtlCol="0">
            <a:spAutoFit/>
          </a:bodyPr>
          <a:lstStyle/>
          <a:p>
            <a:pPr marL="257175" indent="-257175">
              <a:buFont typeface="Arial" panose="020B0604020202020204" pitchFamily="34" charset="0"/>
              <a:buChar char="•"/>
            </a:pPr>
            <a:r>
              <a:rPr lang="en-US" sz="1800" dirty="0" err="1">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4IR</a:t>
            </a:r>
            <a:r>
              <a:rPr lang="en-US" sz="18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  -  driven by cyber-physical systems &amp; fusion of technologies </a:t>
            </a:r>
          </a:p>
          <a:p>
            <a:pPr marL="257175" indent="-257175">
              <a:buFont typeface="Arial" panose="020B0604020202020204" pitchFamily="34" charset="0"/>
              <a:buChar char="•"/>
            </a:pPr>
            <a:r>
              <a:rPr lang="en-US" sz="18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Demolishes divisions between the  physical, digital, &amp; biological</a:t>
            </a:r>
          </a:p>
          <a:p>
            <a:pPr marL="257175" indent="-257175">
              <a:buFont typeface="Arial" panose="020B0604020202020204" pitchFamily="34" charset="0"/>
              <a:buChar char="•"/>
            </a:pPr>
            <a:r>
              <a:rPr lang="en-US" sz="1800" dirty="0" err="1">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Revolutionises</a:t>
            </a:r>
            <a:r>
              <a:rPr lang="en-US" sz="18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 economy, work, society  </a:t>
            </a:r>
            <a:endParaRPr lang="en-ZA" sz="18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E4761E90-F015-401D-A588-BADA4B4F7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8" y="1484784"/>
            <a:ext cx="4213384" cy="2041029"/>
          </a:xfrm>
          <a:prstGeom prst="rect">
            <a:avLst/>
          </a:prstGeom>
        </p:spPr>
      </p:pic>
      <p:sp>
        <p:nvSpPr>
          <p:cNvPr id="3" name="TextBox 2">
            <a:extLst>
              <a:ext uri="{FF2B5EF4-FFF2-40B4-BE49-F238E27FC236}">
                <a16:creationId xmlns:a16="http://schemas.microsoft.com/office/drawing/2014/main" id="{61628C50-11C5-4394-A31D-D2379038CAE2}"/>
              </a:ext>
            </a:extLst>
          </p:cNvPr>
          <p:cNvSpPr txBox="1"/>
          <p:nvPr/>
        </p:nvSpPr>
        <p:spPr>
          <a:xfrm>
            <a:off x="720273" y="5748357"/>
            <a:ext cx="7355347" cy="646331"/>
          </a:xfrm>
          <a:prstGeom prst="rect">
            <a:avLst/>
          </a:prstGeom>
          <a:noFill/>
        </p:spPr>
        <p:txBody>
          <a:bodyPr wrap="none" rtlCol="0">
            <a:spAutoFit/>
          </a:bodyPr>
          <a:lstStyle/>
          <a:p>
            <a:r>
              <a:rPr lang="en-ZA" sz="3600" dirty="0">
                <a:latin typeface="Tahoma" panose="020B0604030504040204" pitchFamily="34" charset="0"/>
                <a:ea typeface="Tahoma" panose="020B0604030504040204" pitchFamily="34" charset="0"/>
                <a:cs typeface="Tahoma" panose="020B0604030504040204" pitchFamily="34" charset="0"/>
              </a:rPr>
              <a:t>Big data + IoT + AI  =  Big danger</a:t>
            </a:r>
          </a:p>
        </p:txBody>
      </p:sp>
    </p:spTree>
    <p:extLst>
      <p:ext uri="{BB962C8B-B14F-4D97-AF65-F5344CB8AC3E}">
        <p14:creationId xmlns:p14="http://schemas.microsoft.com/office/powerpoint/2010/main" val="3710688170"/>
      </p:ext>
    </p:extLst>
  </p:cSld>
  <p:clrMapOvr>
    <a:masterClrMapping/>
  </p:clrMapOvr>
  <p:transition>
    <p:zo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0" y="0"/>
            <a:ext cx="7543800" cy="1219200"/>
          </a:xfrm>
        </p:spPr>
        <p:txBody>
          <a:bodyPr lIns="92075" tIns="46038" rIns="92075" bIns="46038"/>
          <a:lstStyle/>
          <a:p>
            <a:pPr>
              <a:defRPr/>
            </a:pPr>
            <a:r>
              <a:rPr lang="en-ZA" sz="4400" noProof="0" dirty="0">
                <a:latin typeface="Tahoma" pitchFamily="34" charset="0"/>
              </a:rPr>
              <a:t>Summary</a:t>
            </a:r>
          </a:p>
        </p:txBody>
      </p:sp>
      <p:sp>
        <p:nvSpPr>
          <p:cNvPr id="174083" name="Rectangle 3"/>
          <p:cNvSpPr>
            <a:spLocks noGrp="1" noChangeArrowheads="1"/>
          </p:cNvSpPr>
          <p:nvPr>
            <p:ph type="body" idx="4294967295"/>
          </p:nvPr>
        </p:nvSpPr>
        <p:spPr>
          <a:xfrm>
            <a:off x="228600" y="1371600"/>
            <a:ext cx="7391400" cy="4800600"/>
          </a:xfrm>
          <a:noFill/>
        </p:spPr>
        <p:txBody>
          <a:bodyPr lIns="92075" tIns="46038" rIns="92075" bIns="46038"/>
          <a:lstStyle/>
          <a:p>
            <a:pPr>
              <a:spcBef>
                <a:spcPts val="900"/>
              </a:spcBef>
            </a:pPr>
            <a:r>
              <a:rPr lang="en-ZA" altLang="en-US" sz="2800" noProof="0" dirty="0">
                <a:latin typeface="Tahoma" panose="020B0604030504040204" pitchFamily="34" charset="0"/>
              </a:rPr>
              <a:t>Collaborative self-regulation has a key role in the evolving digital platform economy</a:t>
            </a:r>
          </a:p>
          <a:p>
            <a:pPr>
              <a:spcBef>
                <a:spcPts val="900"/>
              </a:spcBef>
            </a:pPr>
            <a:r>
              <a:rPr lang="en-ZA" altLang="en-US" sz="2800" dirty="0">
                <a:latin typeface="Tahoma" panose="020B0604030504040204" pitchFamily="34" charset="0"/>
              </a:rPr>
              <a:t>But operators will protect market share &amp; financial bottom lines</a:t>
            </a:r>
            <a:endParaRPr lang="en-ZA" altLang="en-US" sz="2800" noProof="0" dirty="0">
              <a:latin typeface="Tahoma" panose="020B0604030504040204" pitchFamily="34" charset="0"/>
            </a:endParaRPr>
          </a:p>
          <a:p>
            <a:pPr>
              <a:spcBef>
                <a:spcPts val="900"/>
              </a:spcBef>
            </a:pPr>
            <a:r>
              <a:rPr lang="en-ZA" altLang="en-US" sz="2800" noProof="0" dirty="0">
                <a:latin typeface="Tahoma" panose="020B0604030504040204" pitchFamily="34" charset="0"/>
              </a:rPr>
              <a:t>Public interest &amp; consumer protection remain primary regulatory objectives</a:t>
            </a:r>
          </a:p>
          <a:p>
            <a:pPr>
              <a:spcBef>
                <a:spcPts val="900"/>
              </a:spcBef>
            </a:pPr>
            <a:r>
              <a:rPr lang="en-ZA" altLang="en-US" sz="2800" noProof="0" dirty="0">
                <a:latin typeface="Tahoma" panose="020B0604030504040204" pitchFamily="34" charset="0"/>
              </a:rPr>
              <a:t>Self-regulatory / co-regulatory models need to accommodate multiple objectives</a:t>
            </a:r>
          </a:p>
          <a:p>
            <a:pPr>
              <a:spcBef>
                <a:spcPts val="900"/>
              </a:spcBef>
            </a:pPr>
            <a:r>
              <a:rPr lang="en-ZA" altLang="en-US" sz="2800" noProof="0" dirty="0">
                <a:latin typeface="Tahoma" panose="020B0604030504040204" pitchFamily="34" charset="0"/>
              </a:rPr>
              <a:t>Digital platforms require national / regional / supra-national models &amp; interventions</a:t>
            </a:r>
          </a:p>
        </p:txBody>
      </p:sp>
    </p:spTree>
  </p:cSld>
  <p:clrMapOvr>
    <a:masterClrMapping/>
  </p:clrMapOvr>
  <p:transition>
    <p:zoom/>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7090" name="Picture 9" descr="question-mark-f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620713"/>
            <a:ext cx="40132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7378" name="Rectangle 2"/>
          <p:cNvSpPr>
            <a:spLocks noGrp="1" noChangeArrowheads="1"/>
          </p:cNvSpPr>
          <p:nvPr>
            <p:ph type="title"/>
          </p:nvPr>
        </p:nvSpPr>
        <p:spPr>
          <a:xfrm>
            <a:off x="0" y="0"/>
            <a:ext cx="9144000" cy="1628775"/>
          </a:xfrm>
        </p:spPr>
        <p:txBody>
          <a:bodyPr/>
          <a:lstStyle/>
          <a:p>
            <a:pPr eaLnBrk="1" hangingPunct="1">
              <a:defRPr/>
            </a:pPr>
            <a:r>
              <a:rPr lang="en-ZA" noProof="0" dirty="0">
                <a:latin typeface="Tahoma" pitchFamily="34" charset="0"/>
                <a:cs typeface="Tahoma" pitchFamily="34" charset="0"/>
              </a:rPr>
              <a:t>Thank you  -  questions?</a:t>
            </a:r>
          </a:p>
        </p:txBody>
      </p:sp>
      <p:sp>
        <p:nvSpPr>
          <p:cNvPr id="217092" name="Rectangle 3"/>
          <p:cNvSpPr>
            <a:spLocks noGrp="1" noChangeArrowheads="1"/>
          </p:cNvSpPr>
          <p:nvPr>
            <p:ph type="body" idx="1"/>
          </p:nvPr>
        </p:nvSpPr>
        <p:spPr>
          <a:xfrm>
            <a:off x="0" y="4581525"/>
            <a:ext cx="9144000" cy="1150938"/>
          </a:xfrm>
        </p:spPr>
        <p:txBody>
          <a:bodyPr/>
          <a:lstStyle/>
          <a:p>
            <a:pPr marL="342900" indent="-342900" eaLnBrk="1" hangingPunct="1">
              <a:lnSpc>
                <a:spcPct val="90000"/>
              </a:lnSpc>
            </a:pPr>
            <a:r>
              <a:rPr lang="en-ZA" altLang="en-US" sz="2400" noProof="0" dirty="0">
                <a:solidFill>
                  <a:srgbClr val="000080"/>
                </a:solidFill>
                <a:latin typeface="Tahoma" panose="020B0604030504040204" pitchFamily="34" charset="0"/>
                <a:cs typeface="Tahoma" panose="020B0604030504040204" pitchFamily="34" charset="0"/>
              </a:rPr>
              <a:t>http://www.ICT-Policy.Africa </a:t>
            </a:r>
          </a:p>
          <a:p>
            <a:pPr marL="342900" indent="-342900" eaLnBrk="1" hangingPunct="1">
              <a:lnSpc>
                <a:spcPct val="90000"/>
              </a:lnSpc>
            </a:pPr>
            <a:endParaRPr lang="en-ZA" altLang="en-US" sz="800" noProof="0" dirty="0">
              <a:solidFill>
                <a:srgbClr val="000080"/>
              </a:solidFill>
              <a:latin typeface="Tahoma" panose="020B0604030504040204" pitchFamily="34" charset="0"/>
              <a:cs typeface="Tahoma" panose="020B0604030504040204" pitchFamily="34" charset="0"/>
            </a:endParaRPr>
          </a:p>
          <a:p>
            <a:pPr marL="342900" indent="-342900" eaLnBrk="1" hangingPunct="1">
              <a:lnSpc>
                <a:spcPct val="90000"/>
              </a:lnSpc>
            </a:pPr>
            <a:r>
              <a:rPr lang="en-ZA" altLang="en-US" sz="2400" noProof="0" dirty="0" err="1">
                <a:solidFill>
                  <a:srgbClr val="000080"/>
                </a:solidFill>
                <a:latin typeface="Tahoma" panose="020B0604030504040204" pitchFamily="34" charset="0"/>
                <a:cs typeface="Tahoma" panose="020B0604030504040204" pitchFamily="34" charset="0"/>
              </a:rPr>
              <a:t>Charley@ICT-Policy.Africa</a:t>
            </a:r>
            <a:endParaRPr lang="en-ZA" altLang="en-US" sz="2400" noProof="0" dirty="0">
              <a:solidFill>
                <a:srgbClr val="000080"/>
              </a:solidFill>
              <a:latin typeface="Tahoma" panose="020B0604030504040204" pitchFamily="34" charset="0"/>
              <a:cs typeface="Tahoma" panose="020B0604030504040204" pitchFamily="34" charset="0"/>
            </a:endParaRPr>
          </a:p>
        </p:txBody>
      </p:sp>
      <p:pic>
        <p:nvPicPr>
          <p:cNvPr id="217093" name="Picture 4" descr="MCj043441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4264025"/>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logo&#10;&#10;Description automatically generated">
            <a:extLst>
              <a:ext uri="{FF2B5EF4-FFF2-40B4-BE49-F238E27FC236}">
                <a16:creationId xmlns:a16="http://schemas.microsoft.com/office/drawing/2014/main" id="{EE3BFCA4-56EC-4C6E-AFA7-A94427E73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700" y="5952830"/>
            <a:ext cx="3546599" cy="886650"/>
          </a:xfrm>
          <a:prstGeom prst="rect">
            <a:avLst/>
          </a:prstGeom>
        </p:spPr>
      </p:pic>
    </p:spTree>
  </p:cSld>
  <p:clrMapOvr>
    <a:masterClrMapping/>
  </p:clrMapOvr>
  <p:transition>
    <p:zoom/>
  </p:transition>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33007A-5BE4-4C05-881A-A1D80C2530F4}"/>
              </a:ext>
            </a:extLst>
          </p:cNvPr>
          <p:cNvPicPr>
            <a:picLocks noChangeAspect="1"/>
          </p:cNvPicPr>
          <p:nvPr/>
        </p:nvPicPr>
        <p:blipFill rotWithShape="1">
          <a:blip r:embed="rId3"/>
          <a:srcRect l="1176" t="1606" r="1962"/>
          <a:stretch/>
        </p:blipFill>
        <p:spPr>
          <a:xfrm>
            <a:off x="146779" y="809328"/>
            <a:ext cx="9073007" cy="6048672"/>
          </a:xfrm>
          <a:prstGeom prst="rect">
            <a:avLst/>
          </a:prstGeom>
        </p:spPr>
      </p:pic>
      <p:sp>
        <p:nvSpPr>
          <p:cNvPr id="4" name="Footer Placeholder 3">
            <a:extLst>
              <a:ext uri="{FF2B5EF4-FFF2-40B4-BE49-F238E27FC236}">
                <a16:creationId xmlns:a16="http://schemas.microsoft.com/office/drawing/2014/main" id="{5BF66F66-EF61-41C4-8AF6-370963106693}"/>
              </a:ext>
            </a:extLst>
          </p:cNvPr>
          <p:cNvSpPr>
            <a:spLocks noGrp="1"/>
          </p:cNvSpPr>
          <p:nvPr>
            <p:ph type="ftr" sz="quarter" idx="11"/>
          </p:nvPr>
        </p:nvSpPr>
        <p:spPr/>
        <p:txBody>
          <a:bodyPr/>
          <a:lstStyle/>
          <a:p>
            <a:endParaRPr lang="en-GB" altLang="en-US" sz="2000" dirty="0">
              <a:solidFill>
                <a:schemeClr val="tx2"/>
              </a:solidFill>
              <a:latin typeface="Times New Roman" panose="02020603050405020304" pitchFamily="18" charset="0"/>
            </a:endParaRPr>
          </a:p>
        </p:txBody>
      </p:sp>
      <p:sp>
        <p:nvSpPr>
          <p:cNvPr id="6" name="Rectangle 3">
            <a:extLst>
              <a:ext uri="{FF2B5EF4-FFF2-40B4-BE49-F238E27FC236}">
                <a16:creationId xmlns:a16="http://schemas.microsoft.com/office/drawing/2014/main" id="{EA6E7A06-D4B7-42F0-B941-AA09BFC3438B}"/>
              </a:ext>
            </a:extLst>
          </p:cNvPr>
          <p:cNvSpPr txBox="1">
            <a:spLocks noChangeArrowheads="1"/>
          </p:cNvSpPr>
          <p:nvPr/>
        </p:nvSpPr>
        <p:spPr bwMode="auto">
          <a:xfrm>
            <a:off x="0" y="1"/>
            <a:ext cx="9144000" cy="1163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253A77"/>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a:lstStyle>
          <a:p>
            <a:pPr>
              <a:defRPr/>
            </a:pPr>
            <a:r>
              <a:rPr lang="en-ZA" kern="0" dirty="0">
                <a:latin typeface="Tahoma" pitchFamily="34" charset="0"/>
              </a:rPr>
              <a:t>Personal Data as an Ecosystem</a:t>
            </a:r>
          </a:p>
        </p:txBody>
      </p:sp>
      <p:sp>
        <p:nvSpPr>
          <p:cNvPr id="8" name="Text Box 4">
            <a:extLst>
              <a:ext uri="{FF2B5EF4-FFF2-40B4-BE49-F238E27FC236}">
                <a16:creationId xmlns:a16="http://schemas.microsoft.com/office/drawing/2014/main" id="{C7C77932-2520-4C9F-AD54-5EF246F38056}"/>
              </a:ext>
            </a:extLst>
          </p:cNvPr>
          <p:cNvSpPr txBox="1">
            <a:spLocks noChangeArrowheads="1"/>
          </p:cNvSpPr>
          <p:nvPr/>
        </p:nvSpPr>
        <p:spPr bwMode="auto">
          <a:xfrm>
            <a:off x="6948264" y="6309320"/>
            <a:ext cx="17045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184B88"/>
                </a:solidFill>
                <a:latin typeface="Arial" panose="020B0604020202020204" pitchFamily="34" charset="0"/>
              </a:defRPr>
            </a:lvl1pPr>
            <a:lvl2pPr marL="742950" indent="-285750">
              <a:spcBef>
                <a:spcPct val="20000"/>
              </a:spcBef>
              <a:buChar char="–"/>
              <a:defRPr sz="2800">
                <a:solidFill>
                  <a:srgbClr val="184B88"/>
                </a:solidFill>
                <a:latin typeface="Arial" panose="020B0604020202020204" pitchFamily="34" charset="0"/>
              </a:defRPr>
            </a:lvl2pPr>
            <a:lvl3pPr marL="1143000" indent="-228600">
              <a:spcBef>
                <a:spcPct val="20000"/>
              </a:spcBef>
              <a:buChar char="•"/>
              <a:defRPr sz="2400">
                <a:solidFill>
                  <a:srgbClr val="184B88"/>
                </a:solidFill>
                <a:latin typeface="Arial" panose="020B0604020202020204" pitchFamily="34" charset="0"/>
              </a:defRPr>
            </a:lvl3pPr>
            <a:lvl4pPr marL="1600200" indent="-228600">
              <a:spcBef>
                <a:spcPct val="20000"/>
              </a:spcBef>
              <a:buChar char="–"/>
              <a:defRPr sz="2000">
                <a:solidFill>
                  <a:srgbClr val="184B88"/>
                </a:solidFill>
                <a:latin typeface="Arial" panose="020B0604020202020204" pitchFamily="34" charset="0"/>
              </a:defRPr>
            </a:lvl4pPr>
            <a:lvl5pPr marL="2057400" indent="-228600">
              <a:spcBef>
                <a:spcPct val="20000"/>
              </a:spcBef>
              <a:buChar char="»"/>
              <a:defRPr sz="2000">
                <a:solidFill>
                  <a:srgbClr val="184B8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84B8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84B8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84B8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84B88"/>
                </a:solidFill>
                <a:latin typeface="Arial" panose="020B0604020202020204" pitchFamily="34" charset="0"/>
              </a:defRPr>
            </a:lvl9pPr>
          </a:lstStyle>
          <a:p>
            <a:pPr eaLnBrk="1" hangingPunct="1">
              <a:spcBef>
                <a:spcPct val="0"/>
              </a:spcBef>
              <a:buFontTx/>
              <a:buNone/>
            </a:pPr>
            <a:r>
              <a:rPr lang="en-ZA" altLang="en-US" sz="1400" dirty="0">
                <a:solidFill>
                  <a:schemeClr val="tx1"/>
                </a:solidFill>
                <a:latin typeface="Tahoma" panose="020B0604030504040204" pitchFamily="34" charset="0"/>
              </a:rPr>
              <a:t>Source:  FTC, 2012</a:t>
            </a:r>
          </a:p>
        </p:txBody>
      </p:sp>
    </p:spTree>
    <p:extLst>
      <p:ext uri="{BB962C8B-B14F-4D97-AF65-F5344CB8AC3E}">
        <p14:creationId xmlns:p14="http://schemas.microsoft.com/office/powerpoint/2010/main" val="3012682670"/>
      </p:ext>
    </p:extLst>
  </p:cSld>
  <p:clrMapOvr>
    <a:masterClrMapping/>
  </p:clrMapOvr>
  <p:transition>
    <p:zoom/>
  </p:transition>
</p:sld>
</file>

<file path=ppt/theme/theme1.xml><?xml version="1.0" encoding="utf-8"?>
<a:theme xmlns:a="http://schemas.openxmlformats.org/drawingml/2006/main" name="8_Default Design">
  <a:themeElements>
    <a:clrScheme name="">
      <a:dk1>
        <a:srgbClr val="336699"/>
      </a:dk1>
      <a:lt1>
        <a:srgbClr val="FFFFFF"/>
      </a:lt1>
      <a:dk2>
        <a:srgbClr val="333399"/>
      </a:dk2>
      <a:lt2>
        <a:srgbClr val="000066"/>
      </a:lt2>
      <a:accent1>
        <a:srgbClr val="00CC99"/>
      </a:accent1>
      <a:accent2>
        <a:srgbClr val="9966FF"/>
      </a:accent2>
      <a:accent3>
        <a:srgbClr val="FFFFFF"/>
      </a:accent3>
      <a:accent4>
        <a:srgbClr val="2A5682"/>
      </a:accent4>
      <a:accent5>
        <a:srgbClr val="AAE2CA"/>
      </a:accent5>
      <a:accent6>
        <a:srgbClr val="8A5CE7"/>
      </a:accent6>
      <a:hlink>
        <a:srgbClr val="CCCCFF"/>
      </a:hlink>
      <a:folHlink>
        <a:srgbClr val="B2B2B2"/>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9652</TotalTime>
  <Words>4273</Words>
  <Application>Microsoft Office PowerPoint</Application>
  <PresentationFormat>On-screen Show (4:3)</PresentationFormat>
  <Paragraphs>693</Paragraphs>
  <Slides>82</Slides>
  <Notes>81</Notes>
  <HiddenSlides>54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Arial</vt:lpstr>
      <vt:lpstr>Tahoma</vt:lpstr>
      <vt:lpstr>Times New Roman</vt:lpstr>
      <vt:lpstr>8_Default Design</vt:lpstr>
      <vt:lpstr>PowerPoint Presentation</vt:lpstr>
      <vt:lpstr>ITU Digital Consumer Forum 2019        Models of ICT Self-Regulation  for Africa</vt:lpstr>
      <vt:lpstr>Consumer Protection      in a Digital Platform World</vt:lpstr>
      <vt:lpstr>Consumer Protection  in a Digital Platform World</vt:lpstr>
      <vt:lpstr>Self-regulation in practice</vt:lpstr>
      <vt:lpstr>Self-regulation in the context of       an evolving ICT Sector…</vt:lpstr>
      <vt:lpstr>PowerPoint Presentation</vt:lpstr>
      <vt:lpstr>ICT and the ‘4th Industrial Revolution’ </vt:lpstr>
      <vt:lpstr>PowerPoint Presentation</vt:lpstr>
      <vt:lpstr>Forces driving ICT sector reform</vt:lpstr>
      <vt:lpstr>Components of ICT sector reform</vt:lpstr>
      <vt:lpstr>ICT sector reform (1990 – 2013)</vt:lpstr>
      <vt:lpstr>ICT Sector        Policy &amp; Regulation</vt:lpstr>
      <vt:lpstr>What do we mean by ICT Sector Regulation?</vt:lpstr>
      <vt:lpstr>Policy, Law &amp; Regulation</vt:lpstr>
      <vt:lpstr>Independent Regulation    (The key decade:  1990 – 2010)</vt:lpstr>
      <vt:lpstr>4th Generation Regulation</vt:lpstr>
      <vt:lpstr>Pressure  on policy-making &amp; regulation </vt:lpstr>
      <vt:lpstr>ITU Regulatory Guidelines</vt:lpstr>
      <vt:lpstr>ITU Regulatory Guidelines</vt:lpstr>
      <vt:lpstr>Why Regulate?     </vt:lpstr>
      <vt:lpstr>Some Regulatory Objectives</vt:lpstr>
      <vt:lpstr>Rationales for Regulation</vt:lpstr>
      <vt:lpstr>Rationales for Regulation</vt:lpstr>
      <vt:lpstr>Rationales for Regulation</vt:lpstr>
      <vt:lpstr>Rationales for Regulation</vt:lpstr>
      <vt:lpstr>Regulation &amp; the WTO</vt:lpstr>
      <vt:lpstr>Regulatory       Strategies</vt:lpstr>
      <vt:lpstr>Some Regulatory Strategies</vt:lpstr>
      <vt:lpstr>Styles of enforcement: compliance   vs   deterrence</vt:lpstr>
      <vt:lpstr>Regulatory Strategies</vt:lpstr>
      <vt:lpstr>Command &amp; Control Regulation</vt:lpstr>
      <vt:lpstr>Self -Regulation</vt:lpstr>
      <vt:lpstr>Flavours of Self-regulation</vt:lpstr>
      <vt:lpstr>Regulating the Digital Platform Economy</vt:lpstr>
      <vt:lpstr>Scope of Self-regulation</vt:lpstr>
      <vt:lpstr>Models of        Regulation</vt:lpstr>
      <vt:lpstr>The regulatory arena: roles and institutions </vt:lpstr>
      <vt:lpstr>Models of Regulation </vt:lpstr>
      <vt:lpstr>Composition of Regulator (1)</vt:lpstr>
      <vt:lpstr>Composition of Regulator (2)</vt:lpstr>
      <vt:lpstr>Composition of Regulator (3)</vt:lpstr>
      <vt:lpstr>Regulatory Structures Worldwide</vt:lpstr>
      <vt:lpstr>Regulatory Settings:  differing degree &amp; scope of regulation</vt:lpstr>
      <vt:lpstr>Scope of Regulation:  Competition Regulator</vt:lpstr>
      <vt:lpstr>Scope of Regulation:  Sector-specific Regulator</vt:lpstr>
      <vt:lpstr>Sector-specific vs competition regulation</vt:lpstr>
      <vt:lpstr>Sector-specific vs Convergence Regulation</vt:lpstr>
      <vt:lpstr>Scope of Regulation: Convergence Regulator</vt:lpstr>
      <vt:lpstr>Scope of Regulation:  Multi-sector Regulator</vt:lpstr>
      <vt:lpstr>Regulatory        Practice</vt:lpstr>
      <vt:lpstr>Functions of a Regulator</vt:lpstr>
      <vt:lpstr>What does the regulator do?   Mandate of the Regulator</vt:lpstr>
      <vt:lpstr>What does the regulator do?   Mandate of the Regulator</vt:lpstr>
      <vt:lpstr>What does the regulator do?</vt:lpstr>
      <vt:lpstr>Styles of enforcement</vt:lpstr>
      <vt:lpstr>Rules &amp; enforcement</vt:lpstr>
      <vt:lpstr>Enforcement: when to intervene</vt:lpstr>
      <vt:lpstr>How much to enforce</vt:lpstr>
      <vt:lpstr>Codes of Conduct to     Protect Consumers</vt:lpstr>
      <vt:lpstr>Consumer Protection Landscape in your Country?</vt:lpstr>
      <vt:lpstr>Codes of Conduct</vt:lpstr>
      <vt:lpstr>Regulatory        Governance</vt:lpstr>
      <vt:lpstr>Requirements for Regulatory Effectiveness</vt:lpstr>
      <vt:lpstr>Principles of Good Regulatory Governance</vt:lpstr>
      <vt:lpstr>Eight Principles of Regulatory Decision-making</vt:lpstr>
      <vt:lpstr>Regulatory Transparency</vt:lpstr>
      <vt:lpstr>Regulatory process &amp; effectiveness</vt:lpstr>
      <vt:lpstr>Building blocks of regulatory effectiveness</vt:lpstr>
      <vt:lpstr>Assessing Regulatory Effectiveness…</vt:lpstr>
      <vt:lpstr>Index of Regulatory Effectiveness</vt:lpstr>
      <vt:lpstr>ECTA’s Regulatory Scorecard </vt:lpstr>
      <vt:lpstr>ECTA’s Regulatory Scorecard </vt:lpstr>
      <vt:lpstr>ECTA’s Regulatory Scorecard</vt:lpstr>
      <vt:lpstr>Regulatory Effectiveness  Correlates with Investment</vt:lpstr>
      <vt:lpstr>TRGI: Telecoms Regulatory Governance Index</vt:lpstr>
      <vt:lpstr>ITU: Generations of Regulation</vt:lpstr>
      <vt:lpstr>ITU Regulatory Tracker</vt:lpstr>
      <vt:lpstr>Concluding        thoughts…</vt:lpstr>
      <vt:lpstr>Summary</vt:lpstr>
      <vt:lpstr>Thank you  -  questions?</vt:lpstr>
      <vt:lpstr>PowerPoint Presentation</vt:lpstr>
    </vt:vector>
  </TitlesOfParts>
  <Company>Faculty of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Partners for Capacity Building and Knowledge Exchange in thre Telecommunications Sector</dc:title>
  <dc:creator>Gordon Oyomno</dc:creator>
  <cp:lastModifiedBy>Charley Lewis</cp:lastModifiedBy>
  <cp:revision>419</cp:revision>
  <cp:lastPrinted>2016-08-24T12:02:39Z</cp:lastPrinted>
  <dcterms:created xsi:type="dcterms:W3CDTF">2002-04-07T19:42:49Z</dcterms:created>
  <dcterms:modified xsi:type="dcterms:W3CDTF">2019-07-29T11:09:05Z</dcterms:modified>
</cp:coreProperties>
</file>