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5"/>
  </p:notesMasterIdLst>
  <p:handoutMasterIdLst>
    <p:handoutMasterId r:id="rId16"/>
  </p:handoutMasterIdLst>
  <p:sldIdLst>
    <p:sldId id="340" r:id="rId2"/>
    <p:sldId id="597" r:id="rId3"/>
    <p:sldId id="1329" r:id="rId4"/>
    <p:sldId id="1321" r:id="rId5"/>
    <p:sldId id="1328" r:id="rId6"/>
    <p:sldId id="1323" r:id="rId7"/>
    <p:sldId id="1327" r:id="rId8"/>
    <p:sldId id="1326" r:id="rId9"/>
    <p:sldId id="1324" r:id="rId10"/>
    <p:sldId id="1330" r:id="rId11"/>
    <p:sldId id="1325" r:id="rId12"/>
    <p:sldId id="1025" r:id="rId13"/>
    <p:sldId id="342" r:id="rId14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184B88"/>
    <a:srgbClr val="253A77"/>
    <a:srgbClr val="FFFF00"/>
    <a:srgbClr val="0066FF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55" autoAdjust="0"/>
  </p:normalViewPr>
  <p:slideViewPr>
    <p:cSldViewPr>
      <p:cViewPr varScale="1">
        <p:scale>
          <a:sx n="62" d="100"/>
          <a:sy n="62" d="100"/>
        </p:scale>
        <p:origin x="9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428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48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427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48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48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427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/>
            </a:lvl1pPr>
          </a:lstStyle>
          <a:p>
            <a:pPr>
              <a:defRPr/>
            </a:pPr>
            <a:fld id="{39E1EA2A-6056-41B7-8523-29D0A470D57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58320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62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62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/>
            </a:lvl1pPr>
          </a:lstStyle>
          <a:p>
            <a:pPr>
              <a:defRPr/>
            </a:pPr>
            <a:fld id="{59CC486D-1784-4134-808A-964FAE2E9F2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84348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42CF81-606E-4FE9-AA9B-A18597E140D8}" type="slidenum">
              <a:rPr lang="en-GB" altLang="en-US" sz="1300"/>
              <a:pPr>
                <a:spcBef>
                  <a:spcPct val="0"/>
                </a:spcBef>
              </a:pPr>
              <a:t>1</a:t>
            </a:fld>
            <a:endParaRPr lang="en-GB" altLang="en-US" sz="1300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9942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10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2782763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11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3791678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86B6312-A361-4E5E-9413-0E55AA5B6294}" type="slidenum">
              <a:rPr lang="en-GB" altLang="en-US" sz="1300"/>
              <a:pPr>
                <a:spcBef>
                  <a:spcPct val="0"/>
                </a:spcBef>
              </a:pPr>
              <a:t>12</a:t>
            </a:fld>
            <a:endParaRPr lang="en-GB" altLang="en-US" sz="1300" dirty="0"/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6014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BF5AB1-A9F1-4137-A980-F48ECB74B94A}" type="slidenum">
              <a:rPr lang="en-GB" altLang="en-US" sz="1300"/>
              <a:pPr>
                <a:spcBef>
                  <a:spcPct val="0"/>
                </a:spcBef>
              </a:pPr>
              <a:t>13</a:t>
            </a:fld>
            <a:endParaRPr lang="en-GB" altLang="en-US" sz="1300" dirty="0"/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6795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145062" y="9121662"/>
            <a:ext cx="3170138" cy="47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3856A36-4B90-4C89-A4DF-821D97091F53}" type="slidenum">
              <a:rPr lang="en-GB" altLang="en-US" sz="1300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 sz="13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758926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3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986818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4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3021468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5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3092622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6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1273352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7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1816599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8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2840402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00A244-2915-4C42-8122-0B92114B3ABF}" type="slidenum">
              <a:rPr lang="en-GB" altLang="en-US" sz="1300"/>
              <a:pPr eaLnBrk="1" hangingPunct="1"/>
              <a:t>9</a:t>
            </a:fld>
            <a:endParaRPr lang="en-GB" altLang="en-US" sz="13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324230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creativecommons.org/licenses/by-nc-nd/2.0/za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6308725"/>
            <a:ext cx="838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50002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52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6607175"/>
            <a:ext cx="46164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84B88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ZA" dirty="0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C3D9D86-D5F4-4B9C-A7F7-C2C72FA4808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6" y="6046737"/>
            <a:ext cx="576064" cy="663625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F2A5F1B-40A9-44CC-B606-225D1FDD2D1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37" y="6290994"/>
            <a:ext cx="2511717" cy="33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682466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708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812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</p:sldLayoutIdLst>
  <p:transition>
    <p:zoom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3A77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3A7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3A7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3A7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53A77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184B8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184B88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84B88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84B88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84B8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gif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96188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Regulatory Responses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7344668" cy="4752528"/>
          </a:xfrm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600" dirty="0">
                <a:latin typeface="Tahoma" panose="020B0604030504040204" pitchFamily="34" charset="0"/>
                <a:cs typeface="Tahoma" panose="020B0604030504040204" pitchFamily="34" charset="0"/>
              </a:rPr>
              <a:t>Widening the regulatory net  - to include?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600" noProof="0" dirty="0">
                <a:latin typeface="Tahoma" panose="020B0604030504040204" pitchFamily="34" charset="0"/>
                <a:cs typeface="Tahoma" panose="020B0604030504040204" pitchFamily="34" charset="0"/>
              </a:rPr>
              <a:t>Imposing consumer protection codes of conduct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600" dirty="0">
                <a:latin typeface="Tahoma" panose="020B0604030504040204" pitchFamily="34" charset="0"/>
                <a:cs typeface="Tahoma" panose="020B0604030504040204" pitchFamily="34" charset="0"/>
              </a:rPr>
              <a:t>Governance requirements for DFS firms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600" dirty="0">
                <a:latin typeface="Tahoma" panose="020B0604030504040204" pitchFamily="34" charset="0"/>
                <a:cs typeface="Tahoma" panose="020B0604030504040204" pitchFamily="34" charset="0"/>
              </a:rPr>
              <a:t>Regulating data management &amp; AI  -  data protection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600" noProof="0" dirty="0">
                <a:latin typeface="Tahoma" panose="020B0604030504040204" pitchFamily="34" charset="0"/>
                <a:cs typeface="Tahoma" panose="020B0604030504040204" pitchFamily="34" charset="0"/>
              </a:rPr>
              <a:t>Specifying risk management requirements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600" dirty="0">
                <a:latin typeface="Tahoma" panose="020B0604030504040204" pitchFamily="34" charset="0"/>
                <a:cs typeface="Tahoma" panose="020B0604030504040204" pitchFamily="34" charset="0"/>
              </a:rPr>
              <a:t>Requiring cybersecurity measures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600" noProof="0" dirty="0">
                <a:latin typeface="Tahoma" panose="020B0604030504040204" pitchFamily="34" charset="0"/>
                <a:cs typeface="Tahoma" panose="020B0604030504040204" pitchFamily="34" charset="0"/>
              </a:rPr>
              <a:t>Endorsing industry codes  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600" dirty="0">
                <a:latin typeface="Tahoma" panose="020B0604030504040204" pitchFamily="34" charset="0"/>
                <a:cs typeface="Tahoma" panose="020B0604030504040204" pitchFamily="34" charset="0"/>
              </a:rPr>
              <a:t>Conducting research &amp; producing             issue reports &amp; position papers  </a:t>
            </a:r>
            <a:endParaRPr lang="en-ZA" altLang="en-US" sz="26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F4A48D-DEF6-4F5A-B7FE-334D9DF0D6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902" r="4975" b="5883"/>
          <a:stretch/>
        </p:blipFill>
        <p:spPr>
          <a:xfrm>
            <a:off x="5654188" y="4365103"/>
            <a:ext cx="3238292" cy="230280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2C6B2CB7-52D8-45B9-9D7F-CA5FFF8D2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6479798"/>
            <a:ext cx="24345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KPMG, 2019</a:t>
            </a:r>
          </a:p>
        </p:txBody>
      </p:sp>
    </p:spTree>
    <p:extLst>
      <p:ext uri="{BB962C8B-B14F-4D97-AF65-F5344CB8AC3E}">
        <p14:creationId xmlns:p14="http://schemas.microsoft.com/office/powerpoint/2010/main" val="3189199859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table&#10;&#10;Description automatically generated">
            <a:extLst>
              <a:ext uri="{FF2B5EF4-FFF2-40B4-BE49-F238E27FC236}">
                <a16:creationId xmlns:a16="http://schemas.microsoft.com/office/drawing/2014/main" id="{922D8A53-4203-4B38-8F79-258CA375CD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664" y="4166448"/>
            <a:ext cx="3323861" cy="2492896"/>
          </a:xfrm>
          <a:prstGeom prst="rect">
            <a:avLst/>
          </a:prstGeom>
        </p:spPr>
      </p:pic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96188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DFS User Agreements:  Consumer Protection Issues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84784"/>
            <a:ext cx="7056636" cy="4752528"/>
          </a:xfrm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Language &amp; transparency in communications / contracts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Fees and charges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Data protection vs 3rd party sharing  (only 20%)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Unilateral changes to terms and conditions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Complaints handling  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Dispute resolution procedures incl mandatory arbitration  (50% legal fees indemnity)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Fraud &amp; funds protection  (only 50%)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Reversal of erroneous transactions (only 6%)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PIN safety warnings  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Dormancy period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Customer funds at death </a:t>
            </a:r>
            <a:endParaRPr lang="en-ZA" altLang="en-US" sz="22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442189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28775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Thank you  -  questions?</a:t>
            </a:r>
          </a:p>
        </p:txBody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811020"/>
            <a:ext cx="9144000" cy="1150938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endParaRPr lang="en-ZA" altLang="en-US" sz="800" noProof="0" dirty="0">
              <a:solidFill>
                <a:srgbClr val="00008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1" hangingPunct="1">
              <a:lnSpc>
                <a:spcPct val="90000"/>
              </a:lnSpc>
            </a:pPr>
            <a:r>
              <a:rPr lang="en-ZA" altLang="en-US" sz="2400" noProof="0" dirty="0" err="1">
                <a:solidFill>
                  <a:srgbClr val="00008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Charley@ICT-Policy.Africa</a:t>
            </a:r>
            <a:endParaRPr lang="en-ZA" altLang="en-US" sz="2400" noProof="0" dirty="0">
              <a:solidFill>
                <a:srgbClr val="00008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17093" name="Picture 4" descr="MCj043441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264025"/>
            <a:ext cx="1625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E3BFCA4-56EC-4C6E-AFA7-A94427E734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700" y="5952830"/>
            <a:ext cx="3546599" cy="886650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D69A812F-FF7E-4852-B5D9-5258B0746C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921" y="1628775"/>
            <a:ext cx="3590156" cy="2975176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366574"/>
          </a:xfrm>
        </p:spPr>
        <p:txBody>
          <a:bodyPr/>
          <a:lstStyle/>
          <a:p>
            <a:pPr eaLnBrk="1" hangingPunct="1">
              <a:defRPr/>
            </a:pPr>
            <a:r>
              <a:rPr lang="en-ZA" b="0" dirty="0">
                <a:latin typeface="Tahoma" pitchFamily="34" charset="0"/>
                <a:cs typeface="Tahoma" pitchFamily="34" charset="0"/>
              </a:rPr>
              <a:t>ITU Digital Consumer Forum 2019</a:t>
            </a:r>
            <a:br>
              <a:rPr lang="en-ZA" b="0" dirty="0">
                <a:latin typeface="Tahoma" pitchFamily="34" charset="0"/>
                <a:cs typeface="Tahoma" pitchFamily="34" charset="0"/>
              </a:rPr>
            </a:br>
            <a:br>
              <a:rPr lang="en-ZA" sz="3200" b="0" noProof="0" dirty="0">
                <a:latin typeface="Tahoma" pitchFamily="34" charset="0"/>
                <a:cs typeface="Tahoma" pitchFamily="34" charset="0"/>
              </a:rPr>
            </a:br>
            <a:r>
              <a:rPr lang="en-ZA" sz="100" b="0" noProof="0" dirty="0">
                <a:latin typeface="Tahoma" pitchFamily="34" charset="0"/>
                <a:cs typeface="Tahoma" pitchFamily="34" charset="0"/>
              </a:rPr>
              <a:t>  </a:t>
            </a:r>
            <a:br>
              <a:rPr lang="en-ZA" sz="3200" b="0" noProof="0" dirty="0">
                <a:latin typeface="Tahoma" pitchFamily="34" charset="0"/>
                <a:cs typeface="Tahoma" pitchFamily="34" charset="0"/>
              </a:rPr>
            </a:br>
            <a:r>
              <a:rPr lang="en-ZA" sz="3200" b="0" noProof="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Regulatory Mandates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 Financial Services</a:t>
            </a:r>
            <a:endParaRPr lang="en-ZA" sz="54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546" y="5101522"/>
            <a:ext cx="9144000" cy="87782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ZA" altLang="en-US" sz="2800" b="1" noProof="0" dirty="0">
                <a:latin typeface="Tahoma" panose="020B0604030504040204" pitchFamily="34" charset="0"/>
                <a:cs typeface="Tahoma" panose="020B0604030504040204" pitchFamily="34" charset="0"/>
              </a:rPr>
              <a:t>Dr Charley Lewis</a:t>
            </a:r>
            <a:endParaRPr lang="en-ZA" altLang="en-US" sz="24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ZA" altLang="en-US" sz="8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ZA" altLang="en-US" sz="3000" b="1" noProof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7DB522-C693-4572-AD46-9554464852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9" y="5719526"/>
            <a:ext cx="762002" cy="8778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65F2CE-670F-437A-80D7-2F1CEB9F026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33" y="4941168"/>
            <a:ext cx="1018540" cy="7785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Certificados">
            <a:extLst>
              <a:ext uri="{FF2B5EF4-FFF2-40B4-BE49-F238E27FC236}">
                <a16:creationId xmlns:a16="http://schemas.microsoft.com/office/drawing/2014/main" id="{6CB1422D-DEBE-4C92-BC43-2068DBD458DA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9832" y="4869160"/>
            <a:ext cx="749935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What is Money?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91F8EC7B-D398-4DB0-BD8F-EBB236734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5301208"/>
            <a:ext cx="29160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World Bank, 2017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AE92C9E-3DC6-4305-B0D7-1D18CD876F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38" t="7230" r="7872" b="6921"/>
          <a:stretch/>
        </p:blipFill>
        <p:spPr>
          <a:xfrm>
            <a:off x="186818" y="1507440"/>
            <a:ext cx="8770364" cy="4225092"/>
          </a:xfrm>
          <a:prstGeom prst="rect">
            <a:avLst/>
          </a:prstGeom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23D5301B-C99D-4BFD-99EC-A49C75C89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222" y="5980638"/>
            <a:ext cx="21042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IMF, 2019</a:t>
            </a:r>
          </a:p>
        </p:txBody>
      </p:sp>
    </p:spTree>
    <p:extLst>
      <p:ext uri="{BB962C8B-B14F-4D97-AF65-F5344CB8AC3E}">
        <p14:creationId xmlns:p14="http://schemas.microsoft.com/office/powerpoint/2010/main" val="1058391380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sitting&#10;&#10;Description automatically generated">
            <a:extLst>
              <a:ext uri="{FF2B5EF4-FFF2-40B4-BE49-F238E27FC236}">
                <a16:creationId xmlns:a16="http://schemas.microsoft.com/office/drawing/2014/main" id="{19B2C6F1-AC41-4CD1-A93D-966E885CC4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50"/>
          <a:stretch/>
        </p:blipFill>
        <p:spPr>
          <a:xfrm>
            <a:off x="7164288" y="3374657"/>
            <a:ext cx="2088232" cy="3289221"/>
          </a:xfrm>
          <a:prstGeom prst="rect">
            <a:avLst/>
          </a:prstGeom>
        </p:spPr>
      </p:pic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96188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Digital Financial Services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40768"/>
            <a:ext cx="7921625" cy="4554553"/>
          </a:xfrm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400" noProof="0" dirty="0">
                <a:latin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broad range of financial services accessed and delivered through digital channels, incl payments, credit, savings, remittances &amp; insurance”</a:t>
            </a:r>
            <a:endParaRPr lang="en-ZA" altLang="en-US" sz="24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noProof="0" dirty="0">
                <a:latin typeface="Tahoma" panose="020B0604030504040204" pitchFamily="34" charset="0"/>
                <a:cs typeface="Tahoma" panose="020B0604030504040204" pitchFamily="34" charset="0"/>
              </a:rPr>
              <a:t>Mobile money (M-Pesa)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Cryptocurrencies (</a:t>
            </a:r>
            <a:r>
              <a:rPr lang="en-ZA" altLang="en-US" sz="2000" dirty="0" err="1">
                <a:latin typeface="Tahoma" panose="020B0604030504040204" pitchFamily="34" charset="0"/>
                <a:cs typeface="Tahoma" panose="020B0604030504040204" pitchFamily="34" charset="0"/>
              </a:rPr>
              <a:t>BitCoin</a:t>
            </a: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, Libra (?))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Promotes financial inclusion (banking the unbanked)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Mobile money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Two-sided platform market (users &amp; agents)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Globally:  272 services in 93 countries with 866 million customers (35% active)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Africa:  132 services with 396 million accounts (37%)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But still largely basic transfers &amp; payments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400" noProof="0" dirty="0">
                <a:latin typeface="Tahoma" panose="020B0604030504040204" pitchFamily="34" charset="0"/>
                <a:cs typeface="Tahoma" panose="020B0604030504040204" pitchFamily="34" charset="0"/>
              </a:rPr>
              <a:t>Considerable attention from</a:t>
            </a:r>
            <a:r>
              <a:rPr lang="en-ZA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:  GSMA, UN, IMF, ITU</a:t>
            </a:r>
            <a:endParaRPr lang="en-ZA" altLang="en-US" sz="24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110619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Financial Inclusion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646E9A-C1EC-457F-A1C6-FF1256E24D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00" t="6256" r="3539" b="7471"/>
          <a:stretch/>
        </p:blipFill>
        <p:spPr>
          <a:xfrm>
            <a:off x="0" y="1212573"/>
            <a:ext cx="9144000" cy="5645427"/>
          </a:xfrm>
          <a:prstGeom prst="rect">
            <a:avLst/>
          </a:prstGeom>
        </p:spPr>
      </p:pic>
      <p:sp>
        <p:nvSpPr>
          <p:cNvPr id="7" name="Text Box 4">
            <a:extLst>
              <a:ext uri="{FF2B5EF4-FFF2-40B4-BE49-F238E27FC236}">
                <a16:creationId xmlns:a16="http://schemas.microsoft.com/office/drawing/2014/main" id="{91F8EC7B-D398-4DB0-BD8F-EBB236734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708" y="1408294"/>
            <a:ext cx="29160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World Bank, 2017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E34895E2-2514-42B4-86CE-A2B63F63E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101" y="6237312"/>
            <a:ext cx="67329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But 2/3 of unbanked adults have a mobile phone…</a:t>
            </a:r>
          </a:p>
        </p:txBody>
      </p:sp>
    </p:spTree>
    <p:extLst>
      <p:ext uri="{BB962C8B-B14F-4D97-AF65-F5344CB8AC3E}">
        <p14:creationId xmlns:p14="http://schemas.microsoft.com/office/powerpoint/2010/main" val="3291728019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Mobile Money in Africa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038" y="1617712"/>
            <a:ext cx="7921625" cy="4547592"/>
          </a:xfrm>
        </p:spPr>
        <p:txBody>
          <a:bodyPr/>
          <a:lstStyle/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endParaRPr lang="en-ZA" altLang="en-US" sz="24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6DF588-06E5-4037-8E5D-5769D97D46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44"/>
          <a:stretch/>
        </p:blipFill>
        <p:spPr>
          <a:xfrm>
            <a:off x="216024" y="1370013"/>
            <a:ext cx="8748464" cy="5487988"/>
          </a:xfrm>
          <a:prstGeom prst="rect">
            <a:avLst/>
          </a:prstGeom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EB27715C-B47A-46E2-AC90-6025CC458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62" y="6445509"/>
            <a:ext cx="23496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GSMA, 2017</a:t>
            </a:r>
          </a:p>
        </p:txBody>
      </p:sp>
    </p:spTree>
    <p:extLst>
      <p:ext uri="{BB962C8B-B14F-4D97-AF65-F5344CB8AC3E}">
        <p14:creationId xmlns:p14="http://schemas.microsoft.com/office/powerpoint/2010/main" val="3549587856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03840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Mobile Money Trends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038" y="1617712"/>
            <a:ext cx="7921625" cy="4547592"/>
          </a:xfrm>
        </p:spPr>
        <p:txBody>
          <a:bodyPr/>
          <a:lstStyle/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endParaRPr lang="en-ZA" altLang="en-US" sz="24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8B3190EE-AC58-42F9-B7EF-47745090E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031" y="5240288"/>
            <a:ext cx="23496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GSMA, 2019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F4F59D-404A-467D-BF84-9BF7B3CBFB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08" b="3083"/>
          <a:stretch/>
        </p:blipFill>
        <p:spPr>
          <a:xfrm>
            <a:off x="0" y="1988840"/>
            <a:ext cx="9144000" cy="3692788"/>
          </a:xfrm>
          <a:prstGeom prst="rect">
            <a:avLst/>
          </a:prstGeom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7E8AB840-734B-4CA3-88B8-7F9F0899A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222" y="5980638"/>
            <a:ext cx="23496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GSMA, 2019</a:t>
            </a:r>
          </a:p>
        </p:txBody>
      </p:sp>
    </p:spTree>
    <p:extLst>
      <p:ext uri="{BB962C8B-B14F-4D97-AF65-F5344CB8AC3E}">
        <p14:creationId xmlns:p14="http://schemas.microsoft.com/office/powerpoint/2010/main" val="92193971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Mobile Money in Africa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038" y="1617712"/>
            <a:ext cx="7921625" cy="4547592"/>
          </a:xfrm>
        </p:spPr>
        <p:txBody>
          <a:bodyPr/>
          <a:lstStyle/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endParaRPr lang="en-ZA" altLang="en-US" sz="24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EB27715C-B47A-46E2-AC90-6025CC458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62" y="6445509"/>
            <a:ext cx="23496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GSMA, 2017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90BC4E-12A6-410C-A64B-6D89539755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51" t="2537" r="9051" b="2535"/>
          <a:stretch/>
        </p:blipFill>
        <p:spPr>
          <a:xfrm>
            <a:off x="107504" y="1070717"/>
            <a:ext cx="7488832" cy="5760640"/>
          </a:xfrm>
          <a:prstGeom prst="rect">
            <a:avLst/>
          </a:prstGeom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8B3190EE-AC58-42F9-B7EF-47745090E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471" y="5768768"/>
            <a:ext cx="23496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184B88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184B88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84B88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84B88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Source:  GSMA, 2019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6280F-D7E1-4D7F-A414-C28E2709F0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765" y="5118852"/>
            <a:ext cx="2021707" cy="171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942861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96188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ZA" noProof="0" dirty="0">
                <a:latin typeface="Tahoma" pitchFamily="34" charset="0"/>
                <a:cs typeface="Tahoma" pitchFamily="34" charset="0"/>
              </a:rPr>
              <a:t>Challenges of DFS regulation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475" y="1628800"/>
            <a:ext cx="8752442" cy="4536504"/>
          </a:xfrm>
          <a:noFill/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noProof="0" dirty="0">
                <a:latin typeface="Tahoma" panose="020B0604030504040204" pitchFamily="34" charset="0"/>
                <a:cs typeface="Tahoma" panose="020B0604030504040204" pitchFamily="34" charset="0"/>
              </a:rPr>
              <a:t>Regulating market entry  (licensing)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Regulatory co-jurisdiction &amp; co-ordination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1900" dirty="0">
                <a:latin typeface="Tahoma" panose="020B0604030504040204" pitchFamily="34" charset="0"/>
                <a:cs typeface="Tahoma" panose="020B0604030504040204" pitchFamily="34" charset="0"/>
              </a:rPr>
              <a:t>ICT sector, financial sector, competition, consumer protection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1900" dirty="0">
                <a:latin typeface="Tahoma" panose="020B0604030504040204" pitchFamily="34" charset="0"/>
                <a:cs typeface="Tahoma" panose="020B0604030504040204" pitchFamily="34" charset="0"/>
              </a:rPr>
              <a:t>Also </a:t>
            </a:r>
            <a:r>
              <a:rPr lang="en-ZA" altLang="en-US" sz="1900" dirty="0" err="1">
                <a:latin typeface="Tahoma" panose="020B0604030504040204" pitchFamily="34" charset="0"/>
                <a:cs typeface="Tahoma" panose="020B0604030504040204" pitchFamily="34" charset="0"/>
              </a:rPr>
              <a:t>DPAs</a:t>
            </a:r>
            <a:r>
              <a:rPr lang="en-ZA" altLang="en-US" sz="1900" dirty="0">
                <a:latin typeface="Tahoma" panose="020B0604030504040204" pitchFamily="34" charset="0"/>
                <a:cs typeface="Tahoma" panose="020B0604030504040204" pitchFamily="34" charset="0"/>
              </a:rPr>
              <a:t>, financial intelligence 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1900" dirty="0">
                <a:latin typeface="Tahoma" panose="020B0604030504040204" pitchFamily="34" charset="0"/>
                <a:cs typeface="Tahoma" panose="020B0604030504040204" pitchFamily="34" charset="0"/>
              </a:rPr>
              <a:t>Need for clear, functional </a:t>
            </a:r>
            <a:r>
              <a:rPr lang="en-ZA" altLang="en-US" sz="1900" dirty="0" err="1">
                <a:latin typeface="Tahoma" panose="020B0604030504040204" pitchFamily="34" charset="0"/>
                <a:cs typeface="Tahoma" panose="020B0604030504040204" pitchFamily="34" charset="0"/>
              </a:rPr>
              <a:t>MoUs</a:t>
            </a:r>
            <a:endParaRPr lang="en-ZA" altLang="en-US" sz="19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Data protection &amp; privacy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Service-based  vs  institution-based regulation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Dealing with network effects  - DFS as a platform service</a:t>
            </a:r>
          </a:p>
          <a:p>
            <a:pPr marL="800100" lvl="1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1900" dirty="0">
                <a:latin typeface="Tahoma" panose="020B0604030504040204" pitchFamily="34" charset="0"/>
                <a:cs typeface="Tahoma" panose="020B0604030504040204" pitchFamily="34" charset="0"/>
              </a:rPr>
              <a:t>Imposing interoperability (Kenya)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Dealing with cross-border DFS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Regulatory sandboxes (consumer downside)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noProof="0" dirty="0">
                <a:latin typeface="Tahoma" panose="020B0604030504040204" pitchFamily="34" charset="0"/>
                <a:cs typeface="Tahoma" panose="020B0604030504040204" pitchFamily="34" charset="0"/>
              </a:rPr>
              <a:t>Dealing with </a:t>
            </a: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Unlicensed Digital Investment (</a:t>
            </a:r>
            <a:r>
              <a:rPr lang="en-ZA" altLang="en-US" sz="2000" dirty="0" err="1">
                <a:latin typeface="Tahoma" panose="020B0604030504040204" pitchFamily="34" charset="0"/>
                <a:cs typeface="Tahoma" panose="020B0604030504040204" pitchFamily="34" charset="0"/>
              </a:rPr>
              <a:t>ponzi</a:t>
            </a: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) Schemes (</a:t>
            </a:r>
            <a:r>
              <a:rPr lang="en-ZA" altLang="en-US" sz="2000" dirty="0" err="1">
                <a:latin typeface="Tahoma" panose="020B0604030504040204" pitchFamily="34" charset="0"/>
                <a:cs typeface="Tahoma" panose="020B0604030504040204" pitchFamily="34" charset="0"/>
              </a:rPr>
              <a:t>UDIS</a:t>
            </a:r>
            <a:r>
              <a:rPr lang="en-ZA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342900" indent="-342900" algn="l" eaLnBrk="1" hangingPunct="1">
              <a:lnSpc>
                <a:spcPct val="90000"/>
              </a:lnSpc>
              <a:buFontTx/>
              <a:buChar char="•"/>
            </a:pPr>
            <a:r>
              <a:rPr lang="en-ZA" altLang="en-US" sz="2000" noProof="0" dirty="0">
                <a:latin typeface="Tahoma" panose="020B0604030504040204" pitchFamily="34" charset="0"/>
                <a:cs typeface="Tahoma" panose="020B0604030504040204" pitchFamily="34" charset="0"/>
              </a:rPr>
              <a:t>Implications of cryptocurrencies &amp; blockchain (IMF, EU, Swiss, </a:t>
            </a:r>
            <a:r>
              <a:rPr lang="en-ZA" altLang="en-US" sz="2000" noProof="0" dirty="0" err="1">
                <a:latin typeface="Tahoma" panose="020B0604030504040204" pitchFamily="34" charset="0"/>
                <a:cs typeface="Tahoma" panose="020B0604030504040204" pitchFamily="34" charset="0"/>
              </a:rPr>
              <a:t>SARB</a:t>
            </a:r>
            <a:r>
              <a:rPr lang="en-ZA" altLang="en-US" sz="2000" noProof="0" dirty="0">
                <a:latin typeface="Tahoma" panose="020B0604030504040204" pitchFamily="34" charset="0"/>
                <a:cs typeface="Tahoma" panose="020B0604030504040204" pitchFamily="34" charset="0"/>
              </a:rPr>
              <a:t>) </a:t>
            </a:r>
            <a:endParaRPr lang="en-ZA" altLang="en-US" sz="1800" noProof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CB3D3382-FAE5-4CA7-A251-49A10C2A28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88" y="4270342"/>
            <a:ext cx="3048000" cy="9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226348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8_Default Design">
  <a:themeElements>
    <a:clrScheme name="">
      <a:dk1>
        <a:srgbClr val="336699"/>
      </a:dk1>
      <a:lt1>
        <a:srgbClr val="FFFFFF"/>
      </a:lt1>
      <a:dk2>
        <a:srgbClr val="333399"/>
      </a:dk2>
      <a:lt2>
        <a:srgbClr val="000066"/>
      </a:lt2>
      <a:accent1>
        <a:srgbClr val="00CC99"/>
      </a:accent1>
      <a:accent2>
        <a:srgbClr val="9966FF"/>
      </a:accent2>
      <a:accent3>
        <a:srgbClr val="FFFFFF"/>
      </a:accent3>
      <a:accent4>
        <a:srgbClr val="2A5682"/>
      </a:accent4>
      <a:accent5>
        <a:srgbClr val="AAE2CA"/>
      </a:accent5>
      <a:accent6>
        <a:srgbClr val="8A5CE7"/>
      </a:accent6>
      <a:hlink>
        <a:srgbClr val="CCCCFF"/>
      </a:hlink>
      <a:folHlink>
        <a:srgbClr val="B2B2B2"/>
      </a:folHlink>
    </a:clrScheme>
    <a:fontScheme name="8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10159</TotalTime>
  <Words>421</Words>
  <Application>Microsoft Office PowerPoint</Application>
  <PresentationFormat>On-screen Show (4:3)</PresentationFormat>
  <Paragraphs>79</Paragraphs>
  <Slides>13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Tahoma</vt:lpstr>
      <vt:lpstr>Times New Roman</vt:lpstr>
      <vt:lpstr>8_Default Design</vt:lpstr>
      <vt:lpstr>PowerPoint Presentation</vt:lpstr>
      <vt:lpstr>ITU Digital Consumer Forum 2019      Regulatory Mandates    for     Digital Financial Services</vt:lpstr>
      <vt:lpstr>What is Money?</vt:lpstr>
      <vt:lpstr>Digital Financial Services</vt:lpstr>
      <vt:lpstr>Financial Inclusion</vt:lpstr>
      <vt:lpstr>Mobile Money in Africa</vt:lpstr>
      <vt:lpstr>Mobile Money Trends</vt:lpstr>
      <vt:lpstr>Mobile Money in Africa</vt:lpstr>
      <vt:lpstr>Challenges of DFS regulation</vt:lpstr>
      <vt:lpstr>Regulatory Responses</vt:lpstr>
      <vt:lpstr>DFS User Agreements:  Consumer Protection Issues</vt:lpstr>
      <vt:lpstr>Thank you  -  questions?</vt:lpstr>
      <vt:lpstr>PowerPoint Presentation</vt:lpstr>
    </vt:vector>
  </TitlesOfParts>
  <Company>Faculty of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Partners for Capacity Building and Knowledge Exchange in thre Telecommunications Sector</dc:title>
  <dc:creator>Gordon Oyomno</dc:creator>
  <cp:lastModifiedBy>Charley Lewis</cp:lastModifiedBy>
  <cp:revision>453</cp:revision>
  <cp:lastPrinted>2016-08-24T12:02:39Z</cp:lastPrinted>
  <dcterms:created xsi:type="dcterms:W3CDTF">2002-04-07T19:42:49Z</dcterms:created>
  <dcterms:modified xsi:type="dcterms:W3CDTF">2019-07-31T07:24:46Z</dcterms:modified>
</cp:coreProperties>
</file>